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911" r:id="rId2"/>
    <p:sldId id="996" r:id="rId3"/>
    <p:sldId id="997" r:id="rId4"/>
    <p:sldId id="999" r:id="rId5"/>
    <p:sldId id="1000" r:id="rId6"/>
    <p:sldId id="1002" r:id="rId7"/>
    <p:sldId id="1003" r:id="rId8"/>
    <p:sldId id="1004" r:id="rId9"/>
    <p:sldId id="1001" r:id="rId10"/>
    <p:sldId id="1006" r:id="rId11"/>
    <p:sldId id="1005" r:id="rId12"/>
    <p:sldId id="1008" r:id="rId13"/>
    <p:sldId id="1009" r:id="rId14"/>
    <p:sldId id="1010" r:id="rId15"/>
    <p:sldId id="1011" r:id="rId16"/>
    <p:sldId id="1012" r:id="rId17"/>
    <p:sldId id="1013" r:id="rId18"/>
    <p:sldId id="1007" r:id="rId19"/>
  </p:sldIdLst>
  <p:sldSz cx="10691813" cy="7559675"/>
  <p:notesSz cx="7315200" cy="9601200"/>
  <p:custDataLst>
    <p:tags r:id="rId22"/>
  </p:custDataLst>
  <p:defaultTextStyle>
    <a:defPPr>
      <a:defRPr lang="en-US"/>
    </a:defPPr>
    <a:lvl1pPr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520700" indent="-63500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1041400" indent="-127000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563688" indent="-192088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2084388" indent="-255588" algn="l" defTabSz="1041400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>
          <p15:clr>
            <a:srgbClr val="A4A3A4"/>
          </p15:clr>
        </p15:guide>
        <p15:guide id="2" orient="horz" pos="1180">
          <p15:clr>
            <a:srgbClr val="A4A3A4"/>
          </p15:clr>
        </p15:guide>
        <p15:guide id="3" orient="horz" pos="317">
          <p15:clr>
            <a:srgbClr val="A4A3A4"/>
          </p15:clr>
        </p15:guide>
        <p15:guide id="4" orient="horz" pos="4536" userDrawn="1">
          <p15:clr>
            <a:srgbClr val="A4A3A4"/>
          </p15:clr>
        </p15:guide>
        <p15:guide id="5" pos="283" userDrawn="1">
          <p15:clr>
            <a:srgbClr val="A4A3A4"/>
          </p15:clr>
        </p15:guide>
        <p15:guide id="6" pos="6497" userDrawn="1">
          <p15:clr>
            <a:srgbClr val="A4A3A4"/>
          </p15:clr>
        </p15:guide>
        <p15:guide id="7" pos="3367">
          <p15:clr>
            <a:srgbClr val="A4A3A4"/>
          </p15:clr>
        </p15:guide>
        <p15:guide id="8" pos="782" userDrawn="1">
          <p15:clr>
            <a:srgbClr val="A4A3A4"/>
          </p15:clr>
        </p15:guide>
        <p15:guide id="9" pos="3253">
          <p15:clr>
            <a:srgbClr val="A4A3A4"/>
          </p15:clr>
        </p15:guide>
        <p15:guide id="10" pos="3467" userDrawn="1">
          <p15:clr>
            <a:srgbClr val="A4A3A4"/>
          </p15:clr>
        </p15:guide>
        <p15:guide id="11" orient="horz" pos="945">
          <p15:clr>
            <a:srgbClr val="A4A3A4"/>
          </p15:clr>
        </p15:guide>
        <p15:guide id="12" orient="horz" pos="1629">
          <p15:clr>
            <a:srgbClr val="A4A3A4"/>
          </p15:clr>
        </p15:guide>
        <p15:guide id="13" pos="2696">
          <p15:clr>
            <a:srgbClr val="A4A3A4"/>
          </p15:clr>
        </p15:guide>
        <p15:guide id="14" pos="4050">
          <p15:clr>
            <a:srgbClr val="A4A3A4"/>
          </p15:clr>
        </p15:guide>
        <p15:guide id="15" pos="499">
          <p15:clr>
            <a:srgbClr val="A4A3A4"/>
          </p15:clr>
        </p15:guide>
        <p15:guide id="16" pos="6236">
          <p15:clr>
            <a:srgbClr val="A4A3A4"/>
          </p15:clr>
        </p15:guide>
        <p15:guide id="17" pos="32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B4B4B4"/>
    <a:srgbClr val="226EA8"/>
    <a:srgbClr val="575757"/>
    <a:srgbClr val="002776"/>
    <a:srgbClr val="E5F8FF"/>
    <a:srgbClr val="FF4F09"/>
    <a:srgbClr val="313131"/>
    <a:srgbClr val="72C7E7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5273" autoAdjust="0"/>
  </p:normalViewPr>
  <p:slideViewPr>
    <p:cSldViewPr snapToGrid="0" showGuides="1">
      <p:cViewPr>
        <p:scale>
          <a:sx n="120" d="100"/>
          <a:sy n="120" d="100"/>
        </p:scale>
        <p:origin x="744" y="1968"/>
      </p:cViewPr>
      <p:guideLst>
        <p:guide orient="horz" pos="531"/>
        <p:guide orient="horz" pos="1180"/>
        <p:guide orient="horz" pos="317"/>
        <p:guide orient="horz" pos="4536"/>
        <p:guide pos="283"/>
        <p:guide pos="6497"/>
        <p:guide pos="3367"/>
        <p:guide pos="782"/>
        <p:guide pos="3253"/>
        <p:guide pos="3467"/>
        <p:guide orient="horz" pos="945"/>
        <p:guide orient="horz" pos="1629"/>
        <p:guide pos="2696"/>
        <p:guide pos="4050"/>
        <p:guide pos="499"/>
        <p:guide pos="6236"/>
        <p:guide pos="32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3972"/>
    </p:cViewPr>
  </p:sorterViewPr>
  <p:notesViewPr>
    <p:cSldViewPr snapToGrid="0">
      <p:cViewPr varScale="1">
        <p:scale>
          <a:sx n="91" d="100"/>
          <a:sy n="91" d="100"/>
        </p:scale>
        <p:origin x="1904" y="184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yongduk2/Library/Mobile%20Documents/com~apple~CloudDocs/&#4352;&#4458;&#4364;&#4454;/CDS%20skew/data/2016%20EU%20corporate%20tax%20OEC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 smtClean="0">
                <a:effectLst/>
              </a:rPr>
              <a:t>Euro area yield curves</a:t>
            </a:r>
            <a:r>
              <a:rPr lang="en-US" b="1" i="0" baseline="0" dirty="0" smtClean="0">
                <a:effectLst/>
              </a:rPr>
              <a:t> </a:t>
            </a:r>
            <a:r>
              <a:rPr lang="en-US" dirty="0" smtClean="0"/>
              <a:t>in mid</a:t>
            </a:r>
            <a:r>
              <a:rPr lang="en-US" baseline="0" dirty="0" smtClean="0"/>
              <a:t> of 2016</a:t>
            </a:r>
            <a:endParaRPr lang="mr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419829671351"/>
          <c:y val="0.21079475088909"/>
          <c:w val="0.795095910678086"/>
          <c:h val="0.7129827082657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1-Apr-16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1.0</c:v>
                </c:pt>
                <c:pt idx="4">
                  <c:v>2.0</c:v>
                </c:pt>
                <c:pt idx="5">
                  <c:v>3.0</c:v>
                </c:pt>
                <c:pt idx="6">
                  <c:v>4.0</c:v>
                </c:pt>
                <c:pt idx="7">
                  <c:v>5.0</c:v>
                </c:pt>
                <c:pt idx="8">
                  <c:v>6.0</c:v>
                </c:pt>
                <c:pt idx="9">
                  <c:v>7.0</c:v>
                </c:pt>
                <c:pt idx="10">
                  <c:v>8.0</c:v>
                </c:pt>
                <c:pt idx="11">
                  <c:v>9.0</c:v>
                </c:pt>
                <c:pt idx="12">
                  <c:v>10.0</c:v>
                </c:pt>
                <c:pt idx="13">
                  <c:v>11.0</c:v>
                </c:pt>
                <c:pt idx="14">
                  <c:v>12.0</c:v>
                </c:pt>
                <c:pt idx="15">
                  <c:v>13.0</c:v>
                </c:pt>
                <c:pt idx="16">
                  <c:v>14.0</c:v>
                </c:pt>
                <c:pt idx="17">
                  <c:v>15.0</c:v>
                </c:pt>
                <c:pt idx="18">
                  <c:v>16.0</c:v>
                </c:pt>
                <c:pt idx="19">
                  <c:v>17.0</c:v>
                </c:pt>
                <c:pt idx="20">
                  <c:v>18.0</c:v>
                </c:pt>
                <c:pt idx="21">
                  <c:v>19.0</c:v>
                </c:pt>
                <c:pt idx="22">
                  <c:v>20.0</c:v>
                </c:pt>
                <c:pt idx="23">
                  <c:v>21.0</c:v>
                </c:pt>
                <c:pt idx="24">
                  <c:v>22.0</c:v>
                </c:pt>
                <c:pt idx="25">
                  <c:v>23.0</c:v>
                </c:pt>
                <c:pt idx="26">
                  <c:v>24.0</c:v>
                </c:pt>
                <c:pt idx="27">
                  <c:v>25.0</c:v>
                </c:pt>
                <c:pt idx="28">
                  <c:v>26.0</c:v>
                </c:pt>
                <c:pt idx="29">
                  <c:v>27.0</c:v>
                </c:pt>
                <c:pt idx="30">
                  <c:v>28.0</c:v>
                </c:pt>
                <c:pt idx="31">
                  <c:v>29.0</c:v>
                </c:pt>
                <c:pt idx="32">
                  <c:v>30.0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-0.494942</c:v>
                </c:pt>
                <c:pt idx="1">
                  <c:v>-0.485737</c:v>
                </c:pt>
                <c:pt idx="2">
                  <c:v>-0.482908</c:v>
                </c:pt>
                <c:pt idx="3">
                  <c:v>-0.483781</c:v>
                </c:pt>
                <c:pt idx="4">
                  <c:v>-0.491032</c:v>
                </c:pt>
                <c:pt idx="5">
                  <c:v>-0.467802</c:v>
                </c:pt>
                <c:pt idx="6">
                  <c:v>-0.404902</c:v>
                </c:pt>
                <c:pt idx="7">
                  <c:v>-0.312388</c:v>
                </c:pt>
                <c:pt idx="8">
                  <c:v>-0.203529</c:v>
                </c:pt>
                <c:pt idx="9">
                  <c:v>-0.089282</c:v>
                </c:pt>
                <c:pt idx="10">
                  <c:v>0.022871</c:v>
                </c:pt>
                <c:pt idx="11">
                  <c:v>0.128507</c:v>
                </c:pt>
                <c:pt idx="12">
                  <c:v>0.225442</c:v>
                </c:pt>
                <c:pt idx="13">
                  <c:v>0.312958</c:v>
                </c:pt>
                <c:pt idx="14">
                  <c:v>0.391216</c:v>
                </c:pt>
                <c:pt idx="15">
                  <c:v>0.460849</c:v>
                </c:pt>
                <c:pt idx="16">
                  <c:v>0.522699</c:v>
                </c:pt>
                <c:pt idx="17">
                  <c:v>0.577662</c:v>
                </c:pt>
                <c:pt idx="18">
                  <c:v>0.626603</c:v>
                </c:pt>
                <c:pt idx="19">
                  <c:v>0.670312</c:v>
                </c:pt>
                <c:pt idx="20">
                  <c:v>0.709488</c:v>
                </c:pt>
                <c:pt idx="21">
                  <c:v>0.74474</c:v>
                </c:pt>
                <c:pt idx="22">
                  <c:v>0.776588</c:v>
                </c:pt>
                <c:pt idx="23">
                  <c:v>0.805476</c:v>
                </c:pt>
                <c:pt idx="24">
                  <c:v>0.831784</c:v>
                </c:pt>
                <c:pt idx="25">
                  <c:v>0.855831</c:v>
                </c:pt>
                <c:pt idx="26">
                  <c:v>0.87789</c:v>
                </c:pt>
                <c:pt idx="27">
                  <c:v>0.898195</c:v>
                </c:pt>
                <c:pt idx="28">
                  <c:v>0.916944</c:v>
                </c:pt>
                <c:pt idx="29">
                  <c:v>0.934307</c:v>
                </c:pt>
                <c:pt idx="30">
                  <c:v>0.950433</c:v>
                </c:pt>
                <c:pt idx="31">
                  <c:v>0.965447</c:v>
                </c:pt>
                <c:pt idx="32">
                  <c:v>0.979461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15710784"/>
        <c:axId val="-1615668832"/>
      </c:lineChart>
      <c:catAx>
        <c:axId val="-1615710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Maturity(years)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5668832"/>
        <c:crosses val="autoZero"/>
        <c:auto val="1"/>
        <c:lblAlgn val="ctr"/>
        <c:lblOffset val="100"/>
        <c:noMultiLvlLbl val="0"/>
      </c:catAx>
      <c:valAx>
        <c:axId val="-161566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Yields(%)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571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2016 European Countries</a:t>
            </a:r>
            <a:r>
              <a:rPr lang="en-US" sz="1600" baseline="0" dirty="0" smtClean="0"/>
              <a:t> Corporate Tax Rates</a:t>
            </a:r>
            <a:endParaRPr lang="en-US" sz="1600" dirty="0"/>
          </a:p>
        </c:rich>
      </c:tx>
      <c:layout>
        <c:manualLayout>
          <c:xMode val="edge"/>
          <c:yMode val="edge"/>
          <c:x val="0.193436355516358"/>
          <c:y val="0.0352342080695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80634668009283"/>
          <c:y val="0.132421667465833"/>
          <c:w val="0.892267535537951"/>
          <c:h val="0.6902970909583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Pt>
            <c:idx val="2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cat>
            <c:strRef>
              <c:f>'OECD.Stat export'!$I$3:$I$26</c:f>
              <c:strCache>
                <c:ptCount val="24"/>
                <c:pt idx="0">
                  <c:v>France</c:v>
                </c:pt>
                <c:pt idx="1">
                  <c:v>Belgium</c:v>
                </c:pt>
                <c:pt idx="2">
                  <c:v>Greece</c:v>
                </c:pt>
                <c:pt idx="3">
                  <c:v>Portugal</c:v>
                </c:pt>
                <c:pt idx="4">
                  <c:v>Netherlands</c:v>
                </c:pt>
                <c:pt idx="5">
                  <c:v>Spain</c:v>
                </c:pt>
                <c:pt idx="6">
                  <c:v>Italy</c:v>
                </c:pt>
                <c:pt idx="7">
                  <c:v>Norway</c:v>
                </c:pt>
                <c:pt idx="8">
                  <c:v>Denmark</c:v>
                </c:pt>
                <c:pt idx="9">
                  <c:v>Sweden</c:v>
                </c:pt>
                <c:pt idx="10">
                  <c:v>Slovak Republic</c:v>
                </c:pt>
                <c:pt idx="11">
                  <c:v>Luxembourg</c:v>
                </c:pt>
                <c:pt idx="12">
                  <c:v>Estonia</c:v>
                </c:pt>
                <c:pt idx="13">
                  <c:v>Finland</c:v>
                </c:pt>
                <c:pt idx="14">
                  <c:v>Iceland</c:v>
                </c:pt>
                <c:pt idx="15">
                  <c:v>Czech Republic</c:v>
                </c:pt>
                <c:pt idx="16">
                  <c:v>Poland</c:v>
                </c:pt>
                <c:pt idx="17">
                  <c:v>Slovenia</c:v>
                </c:pt>
                <c:pt idx="18">
                  <c:v>United Kingdom</c:v>
                </c:pt>
                <c:pt idx="19">
                  <c:v>Germany</c:v>
                </c:pt>
                <c:pt idx="20">
                  <c:v>Latvia</c:v>
                </c:pt>
                <c:pt idx="21">
                  <c:v>Ireland</c:v>
                </c:pt>
                <c:pt idx="22">
                  <c:v>Hungary</c:v>
                </c:pt>
                <c:pt idx="23">
                  <c:v>Switzerland</c:v>
                </c:pt>
              </c:strCache>
            </c:strRef>
          </c:cat>
          <c:val>
            <c:numRef>
              <c:f>'OECD.Stat export'!$J$3:$J$26</c:f>
              <c:numCache>
                <c:formatCode>#,##0.00_ ;\-#,##0.00\ </c:formatCode>
                <c:ptCount val="24"/>
                <c:pt idx="0">
                  <c:v>34.43</c:v>
                </c:pt>
                <c:pt idx="1">
                  <c:v>33.0</c:v>
                </c:pt>
                <c:pt idx="2">
                  <c:v>29.0</c:v>
                </c:pt>
                <c:pt idx="3">
                  <c:v>28.0</c:v>
                </c:pt>
                <c:pt idx="4">
                  <c:v>25.0</c:v>
                </c:pt>
                <c:pt idx="5">
                  <c:v>25.0</c:v>
                </c:pt>
                <c:pt idx="6">
                  <c:v>24.0</c:v>
                </c:pt>
                <c:pt idx="7">
                  <c:v>24.0</c:v>
                </c:pt>
                <c:pt idx="8">
                  <c:v>22.0</c:v>
                </c:pt>
                <c:pt idx="9">
                  <c:v>22.0</c:v>
                </c:pt>
                <c:pt idx="10">
                  <c:v>21.0</c:v>
                </c:pt>
                <c:pt idx="11">
                  <c:v>20.33</c:v>
                </c:pt>
                <c:pt idx="12">
                  <c:v>20.0</c:v>
                </c:pt>
                <c:pt idx="13">
                  <c:v>20.0</c:v>
                </c:pt>
                <c:pt idx="14">
                  <c:v>20.0</c:v>
                </c:pt>
                <c:pt idx="15">
                  <c:v>19.0</c:v>
                </c:pt>
                <c:pt idx="16">
                  <c:v>19.0</c:v>
                </c:pt>
                <c:pt idx="17">
                  <c:v>19.0</c:v>
                </c:pt>
                <c:pt idx="18">
                  <c:v>19.0</c:v>
                </c:pt>
                <c:pt idx="19">
                  <c:v>15.825</c:v>
                </c:pt>
                <c:pt idx="20">
                  <c:v>15.0</c:v>
                </c:pt>
                <c:pt idx="21">
                  <c:v>12.5</c:v>
                </c:pt>
                <c:pt idx="22">
                  <c:v>9.0</c:v>
                </c:pt>
                <c:pt idx="23">
                  <c:v>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5157952"/>
        <c:axId val="-1615156176"/>
      </c:barChart>
      <c:catAx>
        <c:axId val="-161515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5156176"/>
        <c:crosses val="autoZero"/>
        <c:auto val="1"/>
        <c:lblAlgn val="ctr"/>
        <c:lblOffset val="100"/>
        <c:noMultiLvlLbl val="0"/>
      </c:catAx>
      <c:valAx>
        <c:axId val="-161515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mtClean="0"/>
                  <a:t>Yields(%)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515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3BC3-BAC1-4A59-A921-0968691BC890}" type="datetimeFigureOut">
              <a:rPr lang="en-GB" smtClean="0"/>
              <a:t>08/04/2018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81C89-8694-4229-A7C1-D471958F4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/>
          <a:lstStyle>
            <a:lvl1pPr algn="l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428" y="0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/>
          <a:lstStyle>
            <a:lvl1pPr algn="r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5DF9D714-B7F9-4808-BCF7-26F6BB3073B5}" type="datetimeFigureOut">
              <a:rPr lang="en-US"/>
              <a:pPr>
                <a:defRPr/>
              </a:pPr>
              <a:t>4/8/18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0" y="719138"/>
            <a:ext cx="50927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4" tIns="49527" rIns="99054" bIns="49527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95" y="4560086"/>
            <a:ext cx="5852814" cy="4320317"/>
          </a:xfrm>
          <a:prstGeom prst="rect">
            <a:avLst/>
          </a:prstGeom>
        </p:spPr>
        <p:txBody>
          <a:bodyPr vert="horz" lIns="99054" tIns="49527" rIns="99054" bIns="495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20174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 anchor="b"/>
          <a:lstStyle>
            <a:lvl1pPr algn="l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428" y="9120174"/>
            <a:ext cx="3170138" cy="479539"/>
          </a:xfrm>
          <a:prstGeom prst="rect">
            <a:avLst/>
          </a:prstGeom>
        </p:spPr>
        <p:txBody>
          <a:bodyPr vert="horz" lIns="99054" tIns="49527" rIns="99054" bIns="49527" rtlCol="0" anchor="b"/>
          <a:lstStyle>
            <a:lvl1pPr algn="r" defTabSz="1042643" fontAlgn="auto" latinLnBrk="0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762ACCA-9AED-44DC-9BEF-BADFB42F14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652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700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1400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688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4388" algn="l" defTabSz="10414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6449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6pPr>
    <a:lvl7pPr marL="3127739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7pPr>
    <a:lvl8pPr marL="3649028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8pPr>
    <a:lvl9pPr marL="4170318" algn="l" defTabSz="1042580" rtl="0" eaLnBrk="1" latinLnBrk="0" hangingPunct="1">
      <a:defRPr sz="14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ko-KR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0173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ko-KR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180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585" y="2015913"/>
            <a:ext cx="6264000" cy="912717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585" y="4724805"/>
            <a:ext cx="6264000" cy="1653690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5"/>
                </a:solidFill>
              </a:defRPr>
            </a:lvl1pPr>
            <a:lvl2pPr marL="547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1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5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2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4585" y="2935672"/>
            <a:ext cx="6264000" cy="1789134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33387" y="7278391"/>
            <a:ext cx="3452813" cy="277813"/>
          </a:xfrm>
          <a:prstGeom prst="rect">
            <a:avLst/>
          </a:prstGeom>
        </p:spPr>
        <p:txBody>
          <a:bodyPr/>
          <a:lstStyle>
            <a:lvl1pPr algn="l">
              <a:defRPr sz="800"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 altLang="ko-KR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48356" y="378873"/>
            <a:ext cx="4569127" cy="322580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altLang="ko-KR" sz="2250" b="1" dirty="0">
                <a:solidFill>
                  <a:schemeClr val="tx1"/>
                </a:solidFill>
                <a:latin typeface="+mn-lt"/>
                <a:ea typeface="+mn-ea"/>
              </a:rPr>
              <a:t>KAIST</a:t>
            </a:r>
            <a:r>
              <a:rPr lang="en-US" altLang="ko-KR" sz="2250" b="1" baseline="0" dirty="0">
                <a:solidFill>
                  <a:schemeClr val="tx1"/>
                </a:solidFill>
                <a:latin typeface="+mn-lt"/>
                <a:ea typeface="+mn-ea"/>
              </a:rPr>
              <a:t> Student Investment Fund</a:t>
            </a:r>
            <a:endParaRPr lang="ko-KR" altLang="en-US" sz="225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21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개체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2615238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702388"/>
          </a:xfrm>
        </p:spPr>
        <p:txBody>
          <a:bodyPr>
            <a:noAutofit/>
          </a:bodyPr>
          <a:lstStyle>
            <a:lvl1pPr marL="0" indent="0" latinLnBrk="0">
              <a:lnSpc>
                <a:spcPct val="11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3541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1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034152" y="7178376"/>
            <a:ext cx="572371" cy="27781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제목 10"/>
          <p:cNvSpPr>
            <a:spLocks noGrp="1"/>
          </p:cNvSpPr>
          <p:nvPr>
            <p:ph type="title"/>
          </p:nvPr>
        </p:nvSpPr>
        <p:spPr>
          <a:xfrm>
            <a:off x="447674" y="492929"/>
            <a:ext cx="9872664" cy="343650"/>
          </a:xfrm>
        </p:spPr>
        <p:txBody>
          <a:bodyPr/>
          <a:lstStyle>
            <a:lvl1pPr latinLnBrk="0">
              <a:defRPr sz="16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12"/>
          <p:cNvSpPr>
            <a:spLocks noGrp="1"/>
          </p:cNvSpPr>
          <p:nvPr>
            <p:ph sz="quarter" idx="13"/>
          </p:nvPr>
        </p:nvSpPr>
        <p:spPr>
          <a:xfrm>
            <a:off x="447674" y="228141"/>
            <a:ext cx="9872664" cy="252412"/>
          </a:xfrm>
        </p:spPr>
        <p:txBody>
          <a:bodyPr/>
          <a:lstStyle>
            <a:lvl1pPr marL="0" indent="0" latinLnBrk="0">
              <a:buFontTx/>
              <a:buNone/>
              <a:defRPr sz="1200">
                <a:solidFill>
                  <a:schemeClr val="accent2"/>
                </a:solidFill>
              </a:defRPr>
            </a:lvl1pPr>
            <a:lvl2pPr marL="328612" indent="0">
              <a:buFontTx/>
              <a:buNone/>
              <a:defRPr/>
            </a:lvl2pPr>
            <a:lvl3pPr marL="328612" indent="0">
              <a:buFontTx/>
              <a:buNone/>
              <a:defRPr/>
            </a:lvl3pPr>
            <a:lvl4pPr marL="319088" indent="0">
              <a:buFontTx/>
              <a:buNone/>
              <a:defRPr/>
            </a:lvl4pPr>
            <a:lvl5pPr marL="328612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025970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vmlDrawing" Target="../drawings/vmlDrawing1.vml"/><Relationship Id="rId6" Type="http://schemas.openxmlformats.org/officeDocument/2006/relationships/tags" Target="../tags/tag2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9808096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58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3388" y="366713"/>
            <a:ext cx="98869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3388" y="2016125"/>
            <a:ext cx="988695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57" r:id="rId2"/>
    <p:sldLayoutId id="2147483742" r:id="rId3"/>
  </p:sldLayoutIdLst>
  <p:transition>
    <p:fade/>
  </p:transition>
  <p:hf hdr="0" ftr="0" dt="0"/>
  <p:txStyles>
    <p:titleStyle>
      <a:lvl1pPr algn="l" defTabSz="1093788" rtl="0" eaLnBrk="1" fontAlgn="base" latinLnBrk="1" hangingPunct="1"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2pPr>
      <a:lvl3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3pPr>
      <a:lvl4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4pPr>
      <a:lvl5pPr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5pPr>
      <a:lvl6pPr marL="4572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6pPr>
      <a:lvl7pPr marL="9144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7pPr>
      <a:lvl8pPr marL="13716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8pPr>
      <a:lvl9pPr marL="1828800" algn="l" defTabSz="1093788" rtl="0" eaLnBrk="1" fontAlgn="base" latinLnBrk="1" hangingPunct="1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가는각진제목체" pitchFamily="18" charset="-127"/>
        </a:defRPr>
      </a:lvl9pPr>
    </p:titleStyle>
    <p:bodyStyle>
      <a:lvl1pPr marL="328613" indent="-328613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4988" indent="-215900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527050" indent="-198438" algn="l" defTabSz="1093788" rtl="0" eaLnBrk="1" fontAlgn="base" latinLnBrk="1" hangingPunct="1">
        <a:spcBef>
          <a:spcPts val="1438"/>
        </a:spcBef>
        <a:spcAft>
          <a:spcPct val="0"/>
        </a:spcAft>
        <a:buFont typeface="Arial" pitchFamily="34" charset="0"/>
        <a:buChar char="−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3009231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6pPr>
      <a:lvl7pPr marL="3556364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7pPr>
      <a:lvl8pPr marL="4103497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8pPr>
      <a:lvl9pPr marL="4650630" indent="-273566" algn="l" defTabSz="1094266" rtl="0" eaLnBrk="1" latinLnBrk="1" hangingPunct="1">
        <a:spcBef>
          <a:spcPct val="20000"/>
        </a:spcBef>
        <a:buFont typeface="Arial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1pPr>
      <a:lvl2pPr marL="547134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2pPr>
      <a:lvl3pPr marL="1094266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3pPr>
      <a:lvl4pPr marL="1641400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4pPr>
      <a:lvl5pPr marL="2188532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5pPr>
      <a:lvl6pPr marL="2735666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282798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29929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77063" algn="l" defTabSz="1094266" rtl="0" eaLnBrk="1" latinLnBrk="1" hangingPunct="1"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5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tif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7620" y="217943"/>
          <a:ext cx="1496" cy="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9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9" name="개체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20" y="217943"/>
                        <a:ext cx="1496" cy="1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6"/>
          <p:cNvSpPr>
            <a:spLocks noGrp="1"/>
          </p:cNvSpPr>
          <p:nvPr>
            <p:ph type="body" sz="quarter" idx="10"/>
          </p:nvPr>
        </p:nvSpPr>
        <p:spPr>
          <a:xfrm>
            <a:off x="407192" y="3550024"/>
            <a:ext cx="9872664" cy="430306"/>
          </a:xfrm>
        </p:spPr>
        <p:txBody>
          <a:bodyPr rtlCol="0">
            <a:noAutofit/>
          </a:bodyPr>
          <a:lstStyle/>
          <a:p>
            <a:pPr algn="ctr" defTabSz="1031550" fontAlgn="auto"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Inhyuk</a:t>
            </a:r>
            <a:r>
              <a:rPr lang="en-US" sz="1800" dirty="0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Lee, </a:t>
            </a:r>
            <a:r>
              <a:rPr lang="en-US" sz="1800" dirty="0" err="1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Wanbae</a:t>
            </a:r>
            <a:r>
              <a:rPr lang="en-US" sz="1800" dirty="0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Park, </a:t>
            </a:r>
            <a:r>
              <a:rPr lang="en-US" sz="1800" dirty="0" err="1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Yongduk</a:t>
            </a:r>
            <a:r>
              <a:rPr lang="en-US" sz="1800" dirty="0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Kim</a:t>
            </a:r>
            <a:endParaRPr lang="en-US" sz="2800" dirty="0">
              <a:solidFill>
                <a:schemeClr val="tx1"/>
              </a:solidFill>
            </a:endParaRPr>
          </a:p>
          <a:p>
            <a:pPr eaLnBrk="0" latinLnBrk="0" hangingPunct="0">
              <a:lnSpc>
                <a:spcPts val="1828"/>
              </a:lnSpc>
              <a:spcBef>
                <a:spcPts val="215"/>
              </a:spcBef>
              <a:buClr>
                <a:schemeClr val="tx2"/>
              </a:buClr>
            </a:pPr>
            <a:endParaRPr lang="en-US" altLang="ko-KR" dirty="0">
              <a:solidFill>
                <a:schemeClr val="tx1"/>
              </a:solidFill>
            </a:endParaRPr>
          </a:p>
          <a:p>
            <a:pPr eaLnBrk="0" latinLnBrk="0" hangingPunct="0">
              <a:lnSpc>
                <a:spcPts val="1828"/>
              </a:lnSpc>
              <a:spcBef>
                <a:spcPts val="215"/>
              </a:spcBef>
              <a:buClr>
                <a:schemeClr val="tx2"/>
              </a:buClr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339" name="Title 5"/>
          <p:cNvSpPr>
            <a:spLocks noGrp="1"/>
          </p:cNvSpPr>
          <p:nvPr>
            <p:ph type="ctrTitle" idx="4294967295"/>
          </p:nvPr>
        </p:nvSpPr>
        <p:spPr>
          <a:xfrm>
            <a:off x="2734795" y="1549101"/>
            <a:ext cx="5217459" cy="1386018"/>
          </a:xfrm>
        </p:spPr>
        <p:txBody>
          <a:bodyPr wrap="none" anchor="b"/>
          <a:lstStyle/>
          <a:p>
            <a:pPr algn="ctr" eaLnBrk="1" hangingPunct="1"/>
            <a:r>
              <a:rPr lang="en-US" altLang="ko-KR" b="1" smtClean="0">
                <a:solidFill>
                  <a:schemeClr val="tx1"/>
                </a:solidFill>
                <a:latin typeface="+mn-lt"/>
                <a:ea typeface="+mn-ea"/>
              </a:rPr>
              <a:t>FE </a:t>
            </a:r>
            <a:r>
              <a:rPr lang="en-US" altLang="ko-KR" b="1" dirty="0" smtClean="0">
                <a:solidFill>
                  <a:schemeClr val="tx1"/>
                </a:solidFill>
                <a:latin typeface="+mn-lt"/>
                <a:ea typeface="+mn-ea"/>
              </a:rPr>
              <a:t>513 Case Study</a:t>
            </a:r>
            <a:br>
              <a:rPr lang="en-US" altLang="ko-KR" b="1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ko-KR" sz="3200" b="1" dirty="0" smtClean="0">
                <a:solidFill>
                  <a:schemeClr val="tx1"/>
                </a:solidFill>
                <a:latin typeface="+mn-lt"/>
                <a:ea typeface="+mn-ea"/>
              </a:rPr>
              <a:t>“CDS skew notes”</a:t>
            </a:r>
            <a:endParaRPr lang="en-GB" altLang="ko-KR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789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364554"/>
          </a:xfrm>
        </p:spPr>
        <p:txBody>
          <a:bodyPr/>
          <a:lstStyle/>
          <a:p>
            <a:r>
              <a:rPr kumimoji="1" lang="en-US" altLang="ko-KR" sz="2400" dirty="0" smtClean="0"/>
              <a:t>Question 2 Found SPV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76" name="TextBox 75"/>
          <p:cNvSpPr txBox="1"/>
          <p:nvPr/>
        </p:nvSpPr>
        <p:spPr>
          <a:xfrm>
            <a:off x="219482" y="6746575"/>
            <a:ext cx="9509309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Now, a combination of transactions satisfy all participants except</a:t>
            </a:r>
            <a:r>
              <a:rPr lang="mr-IN" sz="2000" i="1" dirty="0" smtClean="0"/>
              <a:t>…</a:t>
            </a:r>
            <a:endParaRPr lang="en-US" sz="2000" i="1" dirty="0" smtClean="0"/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The tax receiver, namely the government !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923" y="2564261"/>
            <a:ext cx="1881961" cy="97888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51254" y="2806344"/>
            <a:ext cx="95363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41298" y="3317867"/>
            <a:ext cx="1276585" cy="52221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2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40202" y="2038421"/>
            <a:ext cx="1175739" cy="6841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</a:t>
            </a: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2.00% </a:t>
            </a:r>
            <a:endParaRPr lang="en-US" sz="1200" dirty="0" smtClean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18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8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162883" y="3232739"/>
            <a:ext cx="942007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3406703" y="1315683"/>
            <a:ext cx="3957491" cy="3413046"/>
            <a:chOff x="6362846" y="1315683"/>
            <a:chExt cx="3957491" cy="3413046"/>
          </a:xfrm>
        </p:grpSpPr>
        <p:sp>
          <p:nvSpPr>
            <p:cNvPr id="62" name="Rectangle 61"/>
            <p:cNvSpPr/>
            <p:nvPr/>
          </p:nvSpPr>
          <p:spPr>
            <a:xfrm>
              <a:off x="6362846" y="1681845"/>
              <a:ext cx="953326" cy="298732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London,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latin typeface="Times New Roman" charset="0"/>
                  <a:ea typeface="바탕" charset="-127"/>
                  <a:cs typeface="Arial" charset="0"/>
                </a:rPr>
                <a:t>U.K.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Citibank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London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effectLst/>
                  <a:latin typeface="Times New Roman" charset="0"/>
                  <a:ea typeface="바탕" charset="-127"/>
                  <a:cs typeface="Arial" charset="0"/>
                </a:rPr>
                <a:t>Branch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effectLst/>
                <a:ea typeface="바탕" charset="-127"/>
                <a:cs typeface="Arial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294191" y="1315683"/>
              <a:ext cx="3026146" cy="3413046"/>
              <a:chOff x="7275746" y="1313035"/>
              <a:chExt cx="3026146" cy="34130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442848" y="3215632"/>
                <a:ext cx="1321092" cy="6180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SHORT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Model </a:t>
                </a: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Spread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(Intrinsic Price)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 </a:t>
                </a:r>
                <a:endParaRPr lang="en-US" sz="1200" b="1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75746" y="1313035"/>
                <a:ext cx="1642134" cy="646053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FF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CDS </a:t>
                </a:r>
                <a:r>
                  <a:rPr lang="en-US" sz="1200" b="1" dirty="0" smtClean="0">
                    <a:solidFill>
                      <a:srgbClr val="FF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Skew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FF0000"/>
                    </a:solidFill>
                    <a:latin typeface="Times New Roman" charset="0"/>
                    <a:ea typeface="바탕" charset="-127"/>
                    <a:cs typeface="Arial" charset="0"/>
                  </a:rPr>
                  <a:t>Arbitrage Strategy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FF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(Long-Short Position)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7544271" y="3088708"/>
                <a:ext cx="1118246" cy="4688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8843283" y="1867280"/>
                <a:ext cx="1455788" cy="793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i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BUY CHEAP</a:t>
                </a:r>
                <a:endParaRPr lang="en-US" sz="1600" i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CDX.NA.HY24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(CDS Index)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Protection Seller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867747" y="4028594"/>
                <a:ext cx="1434145" cy="6974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i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SELL HIGH </a:t>
                </a:r>
                <a:endParaRPr lang="en-US" sz="1600" i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Reference Entity CDS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(Single </a:t>
                </a:r>
                <a:r>
                  <a:rPr lang="en-US" sz="1100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Names CDS)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Protection </a:t>
                </a:r>
                <a:r>
                  <a:rPr lang="en-US" sz="1100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Seller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>
                <a:off x="7544271" y="2659345"/>
                <a:ext cx="1105084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8843283" y="2956978"/>
                <a:ext cx="1455788" cy="76611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CDS Market</a:t>
                </a:r>
                <a:endParaRPr lang="en-US" sz="1600" dirty="0">
                  <a:effectLst/>
                  <a:ea typeface="바탕" charset="-127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290501" y="1987180"/>
                <a:ext cx="1552782" cy="586828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latin typeface="Times New Roman" charset="0"/>
                    <a:ea typeface="바탕" charset="-127"/>
                    <a:cs typeface="Arial" charset="0"/>
                  </a:rPr>
                  <a:t>LONG</a:t>
                </a:r>
                <a:endParaRPr lang="en-US" sz="1200" b="1" dirty="0">
                  <a:solidFill>
                    <a:srgbClr val="000000"/>
                  </a:solidFill>
                  <a:latin typeface="Times New Roman" charset="0"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Composite </a:t>
                </a: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Spread</a:t>
                </a:r>
                <a:endParaRPr lang="en-US" sz="1800" b="1" dirty="0">
                  <a:effectLst/>
                  <a:ea typeface="바탕" charset="-127"/>
                  <a:cs typeface="Arial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(Market </a:t>
                </a:r>
                <a:r>
                  <a:rPr lang="en-US" sz="1200" b="1" dirty="0" smtClean="0">
                    <a:solidFill>
                      <a:srgbClr val="000000"/>
                    </a:solidFill>
                    <a:effectLst/>
                    <a:latin typeface="Times New Roman" charset="0"/>
                    <a:ea typeface="바탕" charset="-127"/>
                    <a:cs typeface="Arial" charset="0"/>
                  </a:rPr>
                  <a:t>Price)</a:t>
                </a:r>
                <a:endParaRPr lang="en-US" sz="1800" b="1" dirty="0">
                  <a:effectLst/>
                  <a:ea typeface="바탕" charset="-127"/>
                  <a:cs typeface="Arial" charset="0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>
            <a:off x="4108721" y="4805948"/>
            <a:ext cx="0" cy="605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04228" y="5479434"/>
            <a:ext cx="1398453" cy="81027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  <a:endParaRPr lang="en-US" sz="16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33217" y="4720009"/>
            <a:ext cx="990760" cy="75305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59046" y="4805949"/>
            <a:ext cx="0" cy="558810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91519" y="4210477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69227" y="4722755"/>
            <a:ext cx="1215931" cy="74556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1519" y="5487521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401370" y="1161419"/>
            <a:ext cx="953326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922" y="2061159"/>
            <a:ext cx="1881961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01392" y="1681845"/>
            <a:ext cx="953326" cy="298732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644206" y="1433322"/>
            <a:ext cx="1683015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LIBOR+ 2.00% </a:t>
            </a:r>
            <a:r>
              <a:rPr lang="en-US" sz="10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48100" y="2090590"/>
            <a:ext cx="1272577" cy="48646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2.70</a:t>
            </a:r>
            <a:r>
              <a:rPr lang="en-US" sz="100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% </a:t>
            </a:r>
            <a:r>
              <a:rPr lang="en-US" sz="10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10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000" dirty="0">
              <a:ea typeface="바탕" charset="-127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79703" y="2739239"/>
            <a:ext cx="1705381" cy="21422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9419" y="3315230"/>
            <a:ext cx="1790383" cy="2378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per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35535" y="2546843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74418" y="4298316"/>
            <a:ext cx="139845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981959" y="1867280"/>
            <a:ext cx="87448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995981" y="2082691"/>
            <a:ext cx="860458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889066" y="3037486"/>
            <a:ext cx="103208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910167" y="4210477"/>
            <a:ext cx="10320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 bwMode="auto">
          <a:xfrm>
            <a:off x="4889919" y="3255845"/>
            <a:ext cx="103903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 bwMode="auto">
          <a:xfrm flipH="1">
            <a:off x="4881670" y="4008137"/>
            <a:ext cx="1032084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465664" y="3691483"/>
            <a:ext cx="1790383" cy="2378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584701" y="760710"/>
            <a:ext cx="168301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Several </a:t>
            </a:r>
            <a:r>
              <a:rPr lang="en-US" sz="11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Swap Contracts</a:t>
            </a:r>
            <a:endParaRPr lang="en-US" sz="1200" dirty="0"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54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656E-6 -2.00336E-6 L 0.27899 -0.001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2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6" grpId="0" animBg="1"/>
      <p:bldP spid="40" grpId="0"/>
      <p:bldP spid="41" grpId="0"/>
      <p:bldP spid="44" grpId="0"/>
      <p:bldP spid="45" grpId="0"/>
      <p:bldP spid="47" grpId="0"/>
      <p:bldP spid="63" grpId="0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49042" y="101255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2 </a:t>
            </a:r>
          </a:p>
          <a:p>
            <a:r>
              <a:rPr kumimoji="1" lang="en-US" altLang="ko-KR" sz="2400" dirty="0" smtClean="0"/>
              <a:t>Revisited Big Picture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792112" y="3913327"/>
            <a:ext cx="1305792" cy="61092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</a:t>
            </a: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9547" y="6561720"/>
            <a:ext cx="1188249" cy="17771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57452" y="1775606"/>
            <a:ext cx="1623115" cy="6385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</a:t>
            </a:r>
            <a:r>
              <a:rPr lang="en-US" sz="105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1348" y="1519761"/>
            <a:ext cx="713173" cy="412157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8595" y="1519761"/>
            <a:ext cx="749371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London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Branch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4" y="1552007"/>
            <a:ext cx="1199741" cy="62403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18653" y="1769846"/>
            <a:ext cx="75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59399" y="993952"/>
            <a:ext cx="725122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5244" y="1961367"/>
            <a:ext cx="1112915" cy="3104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0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11149" y="1127670"/>
            <a:ext cx="1014165" cy="6479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Libor + 2.00% 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15085" y="1929573"/>
            <a:ext cx="7618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931" y="2303379"/>
            <a:ext cx="1216444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01846" y="5736278"/>
            <a:ext cx="0" cy="5728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59399" y="6380946"/>
            <a:ext cx="765665" cy="6281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18390" y="5730799"/>
            <a:ext cx="768026" cy="5837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354883" y="5726814"/>
            <a:ext cx="11041" cy="582266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64176" y="5295925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58785" y="5726814"/>
            <a:ext cx="942575" cy="57794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7382" y="580904"/>
            <a:ext cx="359200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Interest Rates Swap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Initial Exchange Amount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= Purchase price of Lloyd Bank’s Notes – CDX Skew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Notes</a:t>
            </a:r>
            <a:endParaRPr lang="en-US" sz="1200" dirty="0"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27382" y="2696798"/>
            <a:ext cx="3529842" cy="48062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Notional Amount: USE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25064" y="1288983"/>
            <a:ext cx="3970590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Aggregate Interest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Amount payable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by Libretto Capital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(quarterly, Libor + 2.00% per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00062" y="1979702"/>
            <a:ext cx="3678010" cy="48646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Aggregate Interest Amount receivable by Libretto Capital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(quarterly, 2.70% per annum)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4086" y="3209332"/>
            <a:ext cx="3496433" cy="24948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55689" y="3757363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35002" y="2731592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919617" y="3778977"/>
            <a:ext cx="1071957" cy="173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54489" y="2459679"/>
            <a:ext cx="1382387" cy="7083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5041" y="4127237"/>
            <a:ext cx="1361835" cy="62260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Names CDS)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7919618" y="3489544"/>
            <a:ext cx="1011846" cy="78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154489" y="3328448"/>
            <a:ext cx="1382387" cy="68385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58449" y="2731592"/>
            <a:ext cx="1367748" cy="59415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  <a:endParaRPr lang="en-US" sz="1000" b="1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</a:t>
            </a: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21927" y="5963561"/>
            <a:ext cx="1195869" cy="1757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51420" y="5946493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Transactions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19531" y="6270073"/>
            <a:ext cx="1200949" cy="18165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86579" y="5365933"/>
            <a:ext cx="392047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155287" y="1753422"/>
            <a:ext cx="371827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191406" y="1979702"/>
            <a:ext cx="3682151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155287" y="3511592"/>
            <a:ext cx="3718270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67985" y="6955598"/>
            <a:ext cx="1038918" cy="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865880" y="7219083"/>
            <a:ext cx="10304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91406" y="5317191"/>
            <a:ext cx="370424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964176" y="6380946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 bwMode="auto">
          <a:xfrm>
            <a:off x="3191406" y="3717495"/>
            <a:ext cx="368215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H="1">
            <a:off x="3133152" y="5150605"/>
            <a:ext cx="379559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49501" y="4326371"/>
            <a:ext cx="3529842" cy="4823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Notional Amount: USE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 Multiple Single Names CDS)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116619" y="4865671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7852" y="1181659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1 &gt;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9843" y="5848836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2 &gt;</a:t>
            </a:r>
          </a:p>
        </p:txBody>
      </p:sp>
      <p:sp>
        <p:nvSpPr>
          <p:cNvPr id="17" name="Oval 16"/>
          <p:cNvSpPr/>
          <p:nvPr/>
        </p:nvSpPr>
        <p:spPr>
          <a:xfrm>
            <a:off x="7837536" y="2422400"/>
            <a:ext cx="1260368" cy="2422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608566" y="298964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3 &gt;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610273" y="2386053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4 &gt;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83663" y="4031468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5 &gt;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007913" y="1522135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6 &gt;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7593137" y="6251977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Entities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38160" y="6554832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Swap contracts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28593" y="6857687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Floating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845697" y="7125143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Fixed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72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/>
              <a:t>3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27" name="텍스트 개체 틀 1"/>
          <p:cNvSpPr txBox="1">
            <a:spLocks/>
          </p:cNvSpPr>
          <p:nvPr/>
        </p:nvSpPr>
        <p:spPr bwMode="auto">
          <a:xfrm>
            <a:off x="447674" y="773722"/>
            <a:ext cx="9872664" cy="166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1093788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09231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6364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3497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50630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600" b="0" dirty="0"/>
              <a:t>①</a:t>
            </a:r>
            <a:r>
              <a:rPr lang="en-US" altLang="ko-KR" sz="1600" b="0" dirty="0" smtClean="0">
                <a:ea typeface="Times New Roman" charset="0"/>
                <a:cs typeface="Times New Roman" charset="0"/>
              </a:rPr>
              <a:t> </a:t>
            </a:r>
            <a:r>
              <a:rPr lang="en-US" sz="1600" b="0" dirty="0"/>
              <a:t>Explain what happens in your transaction if, after the deal is sold, the skew gets more negative.</a:t>
            </a:r>
          </a:p>
          <a:p>
            <a:pPr lvl="0" algn="just"/>
            <a:r>
              <a:rPr lang="en-US" sz="1600" b="0" dirty="0" smtClean="0"/>
              <a:t>② Assume </a:t>
            </a:r>
            <a:r>
              <a:rPr lang="en-US" sz="1600" b="0" dirty="0"/>
              <a:t>that positions in index CDS contracts are</a:t>
            </a:r>
            <a:r>
              <a:rPr lang="en-US" sz="1600" b="0" i="1" dirty="0"/>
              <a:t> marked to market</a:t>
            </a:r>
            <a:r>
              <a:rPr lang="en-US" sz="1600" b="0" dirty="0"/>
              <a:t> but that single-name CDS </a:t>
            </a:r>
            <a:endParaRPr lang="en-US" sz="1600" b="0" dirty="0" smtClean="0"/>
          </a:p>
          <a:p>
            <a:pPr lvl="0" algn="just"/>
            <a:r>
              <a:rPr lang="en-US" sz="1600" b="0" dirty="0"/>
              <a:t> </a:t>
            </a:r>
            <a:r>
              <a:rPr lang="en-US" sz="1600" b="0" dirty="0" smtClean="0"/>
              <a:t>     contracts </a:t>
            </a:r>
            <a:r>
              <a:rPr lang="en-US" sz="1600" b="0" dirty="0"/>
              <a:t>are not. Does any party (either your bank or your investors) have to pay in additional cash?</a:t>
            </a:r>
          </a:p>
          <a:p>
            <a:pPr algn="just"/>
            <a:r>
              <a:rPr lang="en-US" sz="1600" b="0" dirty="0"/>
              <a:t>③</a:t>
            </a:r>
            <a:r>
              <a:rPr lang="en-US" sz="1600" b="0" dirty="0" smtClean="0"/>
              <a:t> </a:t>
            </a:r>
            <a:r>
              <a:rPr lang="en-US" sz="1600" b="0" dirty="0"/>
              <a:t>If so, how does this affect the risk/reward characteristics of the transaction</a:t>
            </a:r>
            <a:r>
              <a:rPr lang="en-US" sz="1600" b="0" dirty="0" smtClean="0"/>
              <a:t>?</a:t>
            </a:r>
            <a:endParaRPr lang="en-US" sz="1600" b="0" dirty="0"/>
          </a:p>
        </p:txBody>
      </p:sp>
      <p:sp>
        <p:nvSpPr>
          <p:cNvPr id="4" name="Rectangle 3"/>
          <p:cNvSpPr/>
          <p:nvPr/>
        </p:nvSpPr>
        <p:spPr>
          <a:xfrm>
            <a:off x="1545827" y="2484617"/>
            <a:ext cx="7600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sz="2800" b="1" dirty="0" smtClean="0">
                <a:solidFill>
                  <a:schemeClr val="tx2"/>
                </a:solidFill>
                <a:cs typeface="Arial" pitchFamily="34" charset="0"/>
              </a:rPr>
              <a:t>SKEW = Composite Spread </a:t>
            </a:r>
            <a:r>
              <a:rPr lang="mr-IN" sz="2800" b="1" dirty="0" smtClean="0">
                <a:solidFill>
                  <a:schemeClr val="tx2"/>
                </a:solidFill>
                <a:cs typeface="Arial" pitchFamily="34" charset="0"/>
              </a:rPr>
              <a:t>–</a:t>
            </a:r>
            <a:r>
              <a:rPr lang="en-US" sz="2800" b="1" dirty="0" smtClean="0">
                <a:solidFill>
                  <a:schemeClr val="tx2"/>
                </a:solidFill>
                <a:cs typeface="Arial" pitchFamily="34" charset="0"/>
              </a:rPr>
              <a:t> Model Spread</a:t>
            </a:r>
            <a:endParaRPr 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93108" y="3655336"/>
            <a:ext cx="8505596" cy="1400875"/>
            <a:chOff x="1093108" y="3559639"/>
            <a:chExt cx="8505596" cy="1400875"/>
          </a:xfrm>
        </p:grpSpPr>
        <p:grpSp>
          <p:nvGrpSpPr>
            <p:cNvPr id="17" name="Group 16"/>
            <p:cNvGrpSpPr/>
            <p:nvPr/>
          </p:nvGrpSpPr>
          <p:grpSpPr>
            <a:xfrm>
              <a:off x="1101350" y="3559639"/>
              <a:ext cx="8489112" cy="461665"/>
              <a:chOff x="1545040" y="3559639"/>
              <a:chExt cx="8489112" cy="46166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545040" y="3559639"/>
                <a:ext cx="29033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cs typeface="Arial" pitchFamily="34" charset="0"/>
                  </a:rPr>
                  <a:t>Composite Spread</a:t>
                </a:r>
                <a:endParaRPr lang="en-US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4542207" y="3790471"/>
                <a:ext cx="1963034" cy="1"/>
              </a:xfrm>
              <a:prstGeom prst="line">
                <a:avLst/>
              </a:prstGeom>
              <a:ln w="158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599049" y="3559639"/>
                <a:ext cx="34351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tx2"/>
                    </a:solidFill>
                    <a:cs typeface="Arial" pitchFamily="34" charset="0"/>
                  </a:rPr>
                  <a:t>Marked to Market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093108" y="4498849"/>
              <a:ext cx="8505596" cy="461665"/>
              <a:chOff x="1545039" y="3559639"/>
              <a:chExt cx="8505596" cy="46166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545039" y="3559639"/>
                <a:ext cx="29033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tx2"/>
                    </a:solidFill>
                    <a:cs typeface="Arial" pitchFamily="34" charset="0"/>
                  </a:rPr>
                  <a:t>Model Spread</a:t>
                </a:r>
                <a:endParaRPr lang="en-US" dirty="0"/>
              </a:p>
            </p:txBody>
          </p: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4542207" y="3790471"/>
                <a:ext cx="1963034" cy="1"/>
              </a:xfrm>
              <a:prstGeom prst="line">
                <a:avLst/>
              </a:prstGeom>
              <a:ln w="158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599049" y="3559639"/>
                <a:ext cx="3451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tx2"/>
                    </a:solidFill>
                    <a:cs typeface="Arial" pitchFamily="34" charset="0"/>
                  </a:rPr>
                  <a:t>NOT Marked to Market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255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 smtClean="0"/>
              <a:t>3: Two Cases for Negative Skew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47673" y="1841902"/>
                <a:ext cx="6548549" cy="1124273"/>
              </a:xfrm>
              <a:prstGeom prst="rect">
                <a:avLst/>
              </a:prstGeom>
              <a:noFill/>
            </p:spPr>
            <p:txBody>
              <a:bodyPr vert="horz" wrap="square" lIns="36000" tIns="36000" rIns="36000" bIns="36000" rtlCol="0">
                <a:spAutoFit/>
              </a:bodyPr>
              <a:lstStyle/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0" smtClean="0">
                        <a:solidFill>
                          <a:schemeClr val="tx2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∆</m:t>
                    </m:r>
                  </m:oMath>
                </a14:m>
                <a:r>
                  <a:rPr lang="en-US" sz="18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Model Spread &gt;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sz="18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Composite Spread &gt; 0</a:t>
                </a: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AutoNum type="arabicPeriod"/>
                </a:pPr>
                <a:endParaRPr lang="en-US" sz="1800" dirty="0" smtClean="0">
                  <a:solidFill>
                    <a:schemeClr val="tx2"/>
                  </a:solidFill>
                  <a:latin typeface="+mn-lt"/>
                  <a:ea typeface="+mn-ea"/>
                </a:endParaRP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Model Spread(Short): 0</a:t>
                </a: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Composite Spread(Long): Positive</a:t>
                </a: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3" y="1841902"/>
                <a:ext cx="6548549" cy="1124273"/>
              </a:xfrm>
              <a:prstGeom prst="rect">
                <a:avLst/>
              </a:prstGeom>
              <a:blipFill rotWithShape="0">
                <a:blip r:embed="rId2"/>
                <a:stretch>
                  <a:fillRect l="-1395" t="-6486" b="-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57852" y="956930"/>
            <a:ext cx="9949404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2"/>
                </a:solidFill>
              </a:rPr>
              <a:t>Skew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 gets more negative means change in model spread is larger than change in composite spread.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We can separate it into two cases.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47672" y="4019973"/>
                <a:ext cx="6548549" cy="1124273"/>
              </a:xfrm>
              <a:prstGeom prst="rect">
                <a:avLst/>
              </a:prstGeom>
              <a:noFill/>
            </p:spPr>
            <p:txBody>
              <a:bodyPr vert="horz" wrap="square" lIns="36000" tIns="36000" rIns="36000" bIns="36000" rtlCol="0">
                <a:spAutoFit/>
              </a:bodyPr>
              <a:lstStyle/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+mj-lt"/>
                  <a:buAutoNum type="arabicPeriod" startAt="2"/>
                </a:pPr>
                <a:r>
                  <a:rPr lang="en-US" sz="1800" dirty="0" smtClean="0">
                    <a:solidFill>
                      <a:schemeClr val="tx2"/>
                    </a:solidFill>
                    <a:ea typeface="Arial" charset="0"/>
                    <a:cs typeface="Arial" charset="0"/>
                  </a:rPr>
                  <a:t>0 &gt; </a:t>
                </a:r>
                <a14:m>
                  <m:oMath xmlns:m="http://schemas.openxmlformats.org/officeDocument/2006/math">
                    <m:r>
                      <a:rPr lang="en-US" sz="1800" i="0" smtClean="0">
                        <a:solidFill>
                          <a:schemeClr val="tx2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∆</m:t>
                    </m:r>
                  </m:oMath>
                </a14:m>
                <a:r>
                  <a:rPr lang="en-US" sz="18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Model Spread &gt;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sz="18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Composite Spread</a:t>
                </a: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+mj-lt"/>
                  <a:buAutoNum type="arabicPeriod" startAt="2"/>
                </a:pPr>
                <a:endParaRPr lang="en-US" sz="1800" dirty="0" smtClean="0">
                  <a:solidFill>
                    <a:schemeClr val="tx2"/>
                  </a:solidFill>
                  <a:latin typeface="+mn-lt"/>
                  <a:ea typeface="+mn-ea"/>
                </a:endParaRP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Model Spread(Short): 0</a:t>
                </a:r>
              </a:p>
              <a:p>
                <a:pPr marL="342900" indent="-342900" eaLnBrk="0" latinLnBrk="0" hangingPunct="0">
                  <a:lnSpc>
                    <a:spcPts val="1939"/>
                  </a:lnSpc>
                  <a:spcBef>
                    <a:spcPts val="228"/>
                  </a:spcBef>
                  <a:buClr>
                    <a:schemeClr val="tx2"/>
                  </a:buClr>
                  <a:buFont typeface="Wingdings" charset="2"/>
                  <a:buChar char="Ø"/>
                </a:pPr>
                <a:r>
                  <a:rPr lang="en-US" sz="1600" dirty="0" smtClean="0">
                    <a:solidFill>
                      <a:schemeClr val="tx2"/>
                    </a:solidFill>
                    <a:latin typeface="+mn-lt"/>
                    <a:ea typeface="+mn-ea"/>
                  </a:rPr>
                  <a:t>Cash Flow from Composite Spread(Long): NEGATIVE</a:t>
                </a:r>
                <a:endParaRPr 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2" y="4019973"/>
                <a:ext cx="6548549" cy="1124273"/>
              </a:xfrm>
              <a:prstGeom prst="rect">
                <a:avLst/>
              </a:prstGeom>
              <a:blipFill rotWithShape="0">
                <a:blip r:embed="rId3"/>
                <a:stretch>
                  <a:fillRect l="-1395" t="-6486" b="-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6772935" y="1705407"/>
            <a:ext cx="2360428" cy="4686755"/>
            <a:chOff x="6921793" y="1684145"/>
            <a:chExt cx="2360428" cy="4686755"/>
          </a:xfrm>
        </p:grpSpPr>
        <p:grpSp>
          <p:nvGrpSpPr>
            <p:cNvPr id="11" name="Group 10"/>
            <p:cNvGrpSpPr/>
            <p:nvPr/>
          </p:nvGrpSpPr>
          <p:grpSpPr>
            <a:xfrm>
              <a:off x="6996220" y="1684145"/>
              <a:ext cx="2286001" cy="1110996"/>
              <a:chOff x="6315738" y="1664475"/>
              <a:chExt cx="2286001" cy="1110996"/>
            </a:xfrm>
          </p:grpSpPr>
          <p:cxnSp>
            <p:nvCxnSpPr>
              <p:cNvPr id="6" name="Straight Arrow Connector 5"/>
              <p:cNvCxnSpPr/>
              <p:nvPr/>
            </p:nvCxnSpPr>
            <p:spPr bwMode="auto">
              <a:xfrm flipV="1">
                <a:off x="6315738" y="1664475"/>
                <a:ext cx="2286001" cy="988765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6315738" y="2443766"/>
                <a:ext cx="2286001" cy="33170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6921793" y="4009112"/>
              <a:ext cx="2360428" cy="1447935"/>
              <a:chOff x="6315739" y="4171088"/>
              <a:chExt cx="2360428" cy="1447935"/>
            </a:xfrm>
          </p:grpSpPr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6315739" y="4171088"/>
                <a:ext cx="2360428" cy="402875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 bwMode="auto">
              <a:xfrm>
                <a:off x="6352953" y="4452745"/>
                <a:ext cx="2323214" cy="116627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972981" y="5835697"/>
              <a:ext cx="2258051" cy="535203"/>
              <a:chOff x="6921793" y="6058984"/>
              <a:chExt cx="2258051" cy="53520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6921793" y="6197484"/>
                <a:ext cx="744281" cy="56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6921793" y="6455688"/>
                <a:ext cx="744281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7725600" y="6058984"/>
                <a:ext cx="11384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Model Spread</a:t>
                </a:r>
                <a:endParaRPr lang="en-US" sz="12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725600" y="6317188"/>
                <a:ext cx="145424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Composite Spread</a:t>
                </a:r>
                <a:endParaRPr lang="en-US" sz="1200" dirty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70790" y="6479207"/>
            <a:ext cx="10844540" cy="5947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endParaRPr lang="en-US" altLang="ko-KR" sz="2200" dirty="0">
              <a:ea typeface="Times New Roman" charset="0"/>
              <a:cs typeface="Times New Roman" charset="0"/>
            </a:endParaRPr>
          </a:p>
          <a:p>
            <a:pPr marL="342900" indent="-34290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altLang="ko-KR" sz="2400" dirty="0" smtClean="0">
                <a:ea typeface="Times New Roman" charset="0"/>
                <a:cs typeface="Times New Roman" charset="0"/>
              </a:rPr>
              <a:t>Composite Spread only affects intermediate cash flow.</a:t>
            </a:r>
            <a:endParaRPr lang="en-US" altLang="ko-KR" sz="24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60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 smtClean="0"/>
              <a:t>3: Marking-to-Market Problem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If the skew diverges, ther</a:t>
            </a:r>
            <a:r>
              <a:rPr lang="en-US" sz="1600" dirty="0" smtClean="0">
                <a:solidFill>
                  <a:schemeClr val="tx2"/>
                </a:solidFill>
              </a:rPr>
              <a:t>e will be negative return to the bank.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The bank has to pay in additional cash because of negative return at terminal date of strategy.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7852" y="2432209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However, sometimes, the bank should pay in additional cash in intermediate period.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This is because value of long position is not offset by short position.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Composite spread: marked-to-market, model spread: non-marked-to-market.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Higher leverage would make it worse: higher initial margin, higher maintenance margin</a:t>
            </a:r>
            <a:r>
              <a:rPr lang="mr-IN" sz="1600" dirty="0" smtClean="0">
                <a:solidFill>
                  <a:schemeClr val="tx2"/>
                </a:solidFill>
                <a:latin typeface="+mn-lt"/>
                <a:ea typeface="+mn-ea"/>
              </a:rPr>
              <a:t>…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852" y="4446098"/>
            <a:ext cx="9949404" cy="829321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How can overcome this caveat?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</a:rPr>
              <a:t>If the bank can make marking-to-market value of short position by dynamically trading their short position, marking-to-market value from long position might be offset.</a:t>
            </a:r>
          </a:p>
        </p:txBody>
      </p:sp>
    </p:spTree>
    <p:extLst>
      <p:ext uri="{BB962C8B-B14F-4D97-AF65-F5344CB8AC3E}">
        <p14:creationId xmlns:p14="http://schemas.microsoft.com/office/powerpoint/2010/main" val="1534895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 smtClean="0"/>
              <a:t>3</a:t>
            </a:r>
            <a:r>
              <a:rPr kumimoji="1" lang="en-US" altLang="ko-KR" sz="2400" smtClean="0"/>
              <a:t>: How does </a:t>
            </a:r>
            <a:r>
              <a:rPr kumimoji="1" lang="en-US" altLang="ko-KR" sz="2400" dirty="0" smtClean="0"/>
              <a:t>this affect risk/reward characteristics?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Marking-to-market feature has considerable impacts on risk/reward characteristics of the transaction.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It increases notes issuer’s credit risk.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The issuer must be ready to fulfill margin.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Cash flow are not matched between long and short position.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7852" y="2804352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Assume: Selling order for CDS index increases dramatically.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Long position value will immediately and rapidly decrease.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The bank should have sufficient funds to hold its long position.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However, there is no offset cash flow from short position because model spread is not marked-to-market.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9864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 smtClean="0"/>
              <a:t>4: What financial engineering problem skew bond solve?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57852" y="956930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What is “financial engineering problem”?</a:t>
            </a:r>
            <a:endParaRPr lang="en-US" sz="1600" dirty="0" smtClean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From the lecture note: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Financial engineers create, analyze, and trade derivative products.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Derivatives </a:t>
            </a:r>
            <a:r>
              <a:rPr lang="en-US" sz="1600" u="sng" dirty="0" smtClean="0">
                <a:solidFill>
                  <a:schemeClr val="tx2"/>
                </a:solidFill>
                <a:latin typeface="+mn-lt"/>
                <a:ea typeface="+mn-ea"/>
              </a:rPr>
              <a:t>get around market imperfections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767914"/>
            <a:ext cx="10691813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342900" indent="-342900" algn="ctr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altLang="ko-KR" sz="2000" dirty="0" smtClean="0">
                <a:ea typeface="Times New Roman" charset="0"/>
                <a:cs typeface="Times New Roman" charset="0"/>
              </a:rPr>
              <a:t>How skew note deals with market imperfections?</a:t>
            </a:r>
            <a:endParaRPr lang="en-US" altLang="ko-KR" sz="20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48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</a:t>
            </a:r>
            <a:r>
              <a:rPr kumimoji="1" lang="en-US" altLang="ko-KR" sz="2400" dirty="0" smtClean="0"/>
              <a:t>4: What financial engineering problem skew bond solve?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76393" y="1120511"/>
            <a:ext cx="6539026" cy="2465111"/>
            <a:chOff x="1881960" y="1014181"/>
            <a:chExt cx="6539026" cy="2465111"/>
          </a:xfrm>
        </p:grpSpPr>
        <p:grpSp>
          <p:nvGrpSpPr>
            <p:cNvPr id="4" name="Group 3"/>
            <p:cNvGrpSpPr/>
            <p:nvPr/>
          </p:nvGrpSpPr>
          <p:grpSpPr>
            <a:xfrm>
              <a:off x="1881961" y="1771543"/>
              <a:ext cx="6539025" cy="1707748"/>
              <a:chOff x="1881961" y="1743735"/>
              <a:chExt cx="6539025" cy="1707748"/>
            </a:xfrm>
          </p:grpSpPr>
          <p:sp>
            <p:nvSpPr>
              <p:cNvPr id="3" name="Rectangle 2"/>
              <p:cNvSpPr/>
              <p:nvPr/>
            </p:nvSpPr>
            <p:spPr bwMode="auto">
              <a:xfrm>
                <a:off x="1881961" y="1743735"/>
                <a:ext cx="2456124" cy="1707748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Corporate Tax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Difference</a:t>
                </a:r>
                <a:endPara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4667693" y="1743735"/>
                <a:ext cx="3753293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Regulation</a:t>
                </a:r>
                <a:endPara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1881960" y="1014181"/>
              <a:ext cx="6539025" cy="580703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Market Imperfection</a:t>
              </a:r>
              <a:endPara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667693" y="2713746"/>
              <a:ext cx="3753292" cy="765546"/>
              <a:chOff x="4667693" y="2713746"/>
              <a:chExt cx="3753292" cy="76554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667693" y="2713747"/>
                <a:ext cx="1754372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Investor: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Solvency II</a:t>
                </a:r>
                <a:endPara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6666613" y="2713746"/>
                <a:ext cx="1754372" cy="7655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Issuer: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Prop-trading</a:t>
                </a:r>
                <a:endParaRPr lang="en-US" sz="18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076394" y="4352257"/>
            <a:ext cx="6539024" cy="765546"/>
            <a:chOff x="1881961" y="4309725"/>
            <a:chExt cx="6539024" cy="76554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881961" y="4309726"/>
              <a:ext cx="2456124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Swaps: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Transfer Return</a:t>
              </a:r>
              <a:endPara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667693" y="4309726"/>
              <a:ext cx="1754372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Skew Note</a:t>
              </a:r>
              <a:endPara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666613" y="4309725"/>
              <a:ext cx="1754372" cy="76554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Embedded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Trading</a:t>
              </a:r>
              <a:endPara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riangle 17"/>
          <p:cNvSpPr/>
          <p:nvPr/>
        </p:nvSpPr>
        <p:spPr bwMode="auto">
          <a:xfrm flipV="1">
            <a:off x="2491064" y="3772912"/>
            <a:ext cx="5709684" cy="404735"/>
          </a:xfrm>
          <a:prstGeom prst="triangle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 smtClean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076394" y="5714976"/>
            <a:ext cx="6539025" cy="5807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More efficient market, more profitable firm</a:t>
            </a:r>
            <a:endParaRPr lang="en-US" sz="18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60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07620" y="217943"/>
          <a:ext cx="1496" cy="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4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20" y="217943"/>
                        <a:ext cx="1496" cy="1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 txBox="1">
            <a:spLocks/>
          </p:cNvSpPr>
          <p:nvPr/>
        </p:nvSpPr>
        <p:spPr>
          <a:xfrm>
            <a:off x="3937856" y="2117121"/>
            <a:ext cx="5342504" cy="860543"/>
          </a:xfrm>
          <a:prstGeom prst="rect">
            <a:avLst/>
          </a:prstGeom>
        </p:spPr>
        <p:txBody>
          <a:bodyPr wrap="none" anchor="b"/>
          <a:lstStyle>
            <a:lvl1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2pPr>
            <a:lvl3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3pPr>
            <a:lvl4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4pPr>
            <a:lvl5pPr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5pPr>
            <a:lvl6pPr marL="4572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6pPr>
            <a:lvl7pPr marL="9144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7pPr>
            <a:lvl8pPr marL="13716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8pPr>
            <a:lvl9pPr marL="1828800" algn="l" defTabSz="1093788" rtl="0" eaLnBrk="1" fontAlgn="base" latinLnBrk="1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r>
              <a:rPr kumimoji="0" lang="en-US" altLang="ko-KR" sz="3600" b="1" smtClean="0">
                <a:solidFill>
                  <a:schemeClr val="tx1"/>
                </a:solidFill>
                <a:latin typeface="+mn-lt"/>
                <a:ea typeface="+mn-ea"/>
              </a:rPr>
              <a:t>THANK YOU!</a:t>
            </a:r>
            <a:endParaRPr kumimoji="0" lang="en-GB" altLang="ko-KR" sz="36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785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2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27" name="텍스트 개체 틀 1"/>
          <p:cNvSpPr txBox="1">
            <a:spLocks/>
          </p:cNvSpPr>
          <p:nvPr/>
        </p:nvSpPr>
        <p:spPr bwMode="auto">
          <a:xfrm>
            <a:off x="447674" y="773722"/>
            <a:ext cx="9872664" cy="166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1093788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93788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09231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6364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3497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50630" indent="-273566" algn="l" defTabSz="109426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 b="0" dirty="0">
                <a:ea typeface="Times New Roman" charset="0"/>
                <a:cs typeface="Times New Roman" charset="0"/>
              </a:rPr>
              <a:t>Suppose you work for a bank and want to take advantage of the opportunity 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to issue a skew bond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. </a:t>
            </a:r>
            <a:r>
              <a:rPr lang="en-US" altLang="ko-KR" sz="1600" b="0" dirty="0" smtClean="0">
                <a:ea typeface="Times New Roman" charset="0"/>
                <a:cs typeface="Times New Roman" charset="0"/>
              </a:rPr>
              <a:t>Assume 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the 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“skew” is -15 </a:t>
            </a:r>
            <a:r>
              <a:rPr lang="en-US" altLang="ko-KR" sz="1600" dirty="0" err="1">
                <a:ea typeface="Times New Roman" charset="0"/>
                <a:cs typeface="Times New Roman" charset="0"/>
              </a:rPr>
              <a:t>bp</a:t>
            </a:r>
            <a:r>
              <a:rPr lang="en-US" altLang="ko-KR" sz="1600" dirty="0">
                <a:ea typeface="Times New Roman" charset="0"/>
                <a:cs typeface="Times New Roman" charset="0"/>
              </a:rPr>
              <a:t> 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when the transaction is initiated. </a:t>
            </a:r>
            <a:r>
              <a:rPr lang="en-US" altLang="ko-KR" sz="1400" b="0" dirty="0" smtClean="0">
                <a:ea typeface="Times New Roman" charset="0"/>
                <a:cs typeface="Times New Roman" charset="0"/>
              </a:rPr>
              <a:t>① </a:t>
            </a:r>
            <a:r>
              <a:rPr lang="en-US" sz="1600" b="0" dirty="0" smtClean="0"/>
              <a:t>How </a:t>
            </a:r>
            <a:r>
              <a:rPr lang="en-US" sz="1600" b="0" dirty="0"/>
              <a:t>to </a:t>
            </a:r>
            <a:r>
              <a:rPr lang="en-US" sz="1600" b="0" i="1" dirty="0">
                <a:ea typeface="Times New Roman" charset="0"/>
                <a:cs typeface="Times New Roman" charset="0"/>
              </a:rPr>
              <a:t>d</a:t>
            </a:r>
            <a:r>
              <a:rPr lang="en-US" altLang="ko-KR" sz="1600" b="0" i="1" dirty="0">
                <a:ea typeface="Times New Roman" charset="0"/>
                <a:cs typeface="Times New Roman" charset="0"/>
              </a:rPr>
              <a:t>esign a transaction </a:t>
            </a:r>
            <a:r>
              <a:rPr lang="en-US" altLang="ko-KR" sz="1600" b="0" dirty="0">
                <a:ea typeface="Times New Roman" charset="0"/>
                <a:cs typeface="Times New Roman" charset="0"/>
              </a:rPr>
              <a:t>that can pay investors LIBOR + 2.00% with </a:t>
            </a:r>
            <a:r>
              <a:rPr lang="en-US" altLang="ko-KR" sz="1600" b="0" dirty="0" smtClean="0">
                <a:ea typeface="Times New Roman" charset="0"/>
                <a:cs typeface="Times New Roman" charset="0"/>
              </a:rPr>
              <a:t>certainty? ② </a:t>
            </a:r>
            <a:r>
              <a:rPr lang="en-US" sz="1600" b="0" dirty="0" smtClean="0"/>
              <a:t>Design </a:t>
            </a:r>
            <a:r>
              <a:rPr lang="en-US" sz="1600" b="0" dirty="0"/>
              <a:t>a transaction that can pay investors LIBOR + 200 </a:t>
            </a:r>
            <a:r>
              <a:rPr lang="en-US" sz="1600" b="0" dirty="0" err="1"/>
              <a:t>bp</a:t>
            </a:r>
            <a:r>
              <a:rPr lang="en-US" sz="1600" b="0" dirty="0"/>
              <a:t> with certainty. </a:t>
            </a:r>
            <a:r>
              <a:rPr lang="en-US" sz="1600" b="0" dirty="0" smtClean="0"/>
              <a:t>③ Explain </a:t>
            </a:r>
            <a:r>
              <a:rPr lang="en-US" sz="1600" b="0" dirty="0"/>
              <a:t>the terms of the deal and what trades your bank needs to undertake to set up the note, and to guarantee that investor’s principal is protected. </a:t>
            </a:r>
            <a:r>
              <a:rPr lang="en-US" sz="1600" b="0" dirty="0" smtClean="0"/>
              <a:t>④ Show </a:t>
            </a:r>
            <a:r>
              <a:rPr lang="en-US" sz="1600" b="0" dirty="0"/>
              <a:t>a diagram of where all the cash-flows go in your structure. </a:t>
            </a:r>
          </a:p>
          <a:p>
            <a:pPr algn="just"/>
            <a:endParaRPr lang="en-US" altLang="ko-KR" sz="16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431324" y="2743210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 smtClean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BANK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0955" y="2743209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 smtClean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Investors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12371" y="2743209"/>
            <a:ext cx="1629508" cy="2860432"/>
          </a:xfrm>
          <a:prstGeom prst="rect">
            <a:avLst/>
          </a:prstGeom>
          <a:solidFill>
            <a:srgbClr val="B4B4B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r>
              <a:rPr lang="en-US" sz="2400" b="1" dirty="0" smtClean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CDS Market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661140" y="3856899"/>
            <a:ext cx="15474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H="1">
            <a:off x="6201508" y="3880343"/>
            <a:ext cx="1547445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0978" y="4015244"/>
            <a:ext cx="1869831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LIBOR + 2.00%</a:t>
            </a:r>
          </a:p>
          <a:p>
            <a:pPr algn="ctr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per </a:t>
            </a:r>
            <a:r>
              <a:rPr lang="en-US" sz="2000" dirty="0" err="1" smtClean="0">
                <a:solidFill>
                  <a:schemeClr val="tx2"/>
                </a:solidFill>
                <a:latin typeface="+mn-lt"/>
                <a:ea typeface="+mn-ea"/>
              </a:rPr>
              <a:t>anuum</a:t>
            </a:r>
            <a:endParaRPr lang="en-US" sz="20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60477" y="4015244"/>
            <a:ext cx="2033952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- 0.15% (Skew)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0775" y="3390338"/>
            <a:ext cx="1139887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6000" dirty="0" smtClean="0">
                <a:solidFill>
                  <a:schemeClr val="tx2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790" y="6181489"/>
            <a:ext cx="10844540" cy="5947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endParaRPr lang="en-US" altLang="ko-KR" sz="2200" dirty="0">
              <a:ea typeface="Times New Roman" charset="0"/>
              <a:cs typeface="Times New Roman" charset="0"/>
            </a:endParaRPr>
          </a:p>
          <a:p>
            <a:pPr marL="342900" indent="-34290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altLang="ko-KR" sz="2400" dirty="0" smtClean="0">
                <a:ea typeface="Times New Roman" charset="0"/>
                <a:cs typeface="Times New Roman" charset="0"/>
              </a:rPr>
              <a:t>We NEED six steps to do ! Let’s look a example of Citi Bank’s Skew note.</a:t>
            </a:r>
            <a:endParaRPr lang="en-US" altLang="ko-KR" sz="2400" dirty="0">
              <a:ea typeface="Times New Roman" charset="0"/>
              <a:cs typeface="Times New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31437" y="3390338"/>
            <a:ext cx="1139887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6000" dirty="0" smtClean="0">
                <a:solidFill>
                  <a:schemeClr val="tx2"/>
                </a:solidFill>
                <a:latin typeface="+mn-lt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78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3585" y="145176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2 Big Picture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792112" y="3913327"/>
            <a:ext cx="1305792" cy="61092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</a:t>
            </a: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9547" y="6561720"/>
            <a:ext cx="1188249" cy="17771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57452" y="1775606"/>
            <a:ext cx="1623115" cy="6385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</a:t>
            </a:r>
            <a:r>
              <a:rPr lang="en-US" sz="105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5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1348" y="1519761"/>
            <a:ext cx="713173" cy="412157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Dublin,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Ireland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Libretto Capital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ea typeface="바탕" charset="-127"/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8595" y="1519761"/>
            <a:ext cx="749371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London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Branch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4" y="1552007"/>
            <a:ext cx="1199741" cy="62403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18653" y="1769846"/>
            <a:ext cx="75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59399" y="993952"/>
            <a:ext cx="725122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5244" y="1961367"/>
            <a:ext cx="1112915" cy="3104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0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11149" y="1127670"/>
            <a:ext cx="1014165" cy="6479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Libor + 2.00% 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15085" y="1929573"/>
            <a:ext cx="7618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931" y="2303379"/>
            <a:ext cx="1216444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note 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01846" y="5736278"/>
            <a:ext cx="0" cy="5728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59399" y="6380946"/>
            <a:ext cx="765665" cy="6281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  <a:endParaRPr lang="en-US" sz="12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18390" y="5730799"/>
            <a:ext cx="768026" cy="58375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354883" y="5726814"/>
            <a:ext cx="11041" cy="582266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64176" y="5295925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58785" y="5726814"/>
            <a:ext cx="942575" cy="57794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7382" y="580904"/>
            <a:ext cx="3592006" cy="52756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Interest Rates Swap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Initial Exchange Amount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= Purchase price of Lloyd Bank’s Notes – CDX Skew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Notes</a:t>
            </a:r>
            <a:endParaRPr lang="en-US" sz="1200" dirty="0">
              <a:ea typeface="바탕" charset="-127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27382" y="2696798"/>
            <a:ext cx="3529842" cy="48062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Notional Amount: USE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25064" y="1288983"/>
            <a:ext cx="3970590" cy="30543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Aggregate Interest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Amount payable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by Libretto Capital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(quarterly, Libor + 2.00% per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00062" y="1979702"/>
            <a:ext cx="3678010" cy="48646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Aggregate Interest Amount receivable by Libretto Capital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(quarterly, 2.70% per annum)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4086" y="3209332"/>
            <a:ext cx="3496433" cy="24948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Index Return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55689" y="3757363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35002" y="2731592"/>
            <a:ext cx="3700745" cy="63568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919617" y="3778977"/>
            <a:ext cx="1071957" cy="173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54489" y="2459679"/>
            <a:ext cx="1382387" cy="7083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5041" y="4127237"/>
            <a:ext cx="1361835" cy="62260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2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Names CDS)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Seller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7919618" y="3489544"/>
            <a:ext cx="1011846" cy="78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154489" y="3328448"/>
            <a:ext cx="1382387" cy="68385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58449" y="2731592"/>
            <a:ext cx="1367748" cy="59415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  <a:endParaRPr lang="en-US" sz="1000" b="1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</a:t>
            </a: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21927" y="5963561"/>
            <a:ext cx="1195869" cy="1757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>
              <a:effectLst/>
              <a:ea typeface="바탕" charset="-127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51420" y="5946493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Transactions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19531" y="6270073"/>
            <a:ext cx="1200949" cy="18165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86579" y="5365933"/>
            <a:ext cx="3920476" cy="263739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Multiple Single Names CDS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Portfolio Return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155287" y="1753422"/>
            <a:ext cx="371827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191406" y="1979702"/>
            <a:ext cx="3682151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155287" y="3511592"/>
            <a:ext cx="3718270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67985" y="6955598"/>
            <a:ext cx="1038918" cy="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865880" y="7219083"/>
            <a:ext cx="10304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191406" y="5317191"/>
            <a:ext cx="370424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964176" y="6380946"/>
            <a:ext cx="1110464" cy="3723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 bwMode="auto">
          <a:xfrm>
            <a:off x="3191406" y="3717495"/>
            <a:ext cx="368215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H="1">
            <a:off x="3133152" y="5150605"/>
            <a:ext cx="379559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49501" y="4326371"/>
            <a:ext cx="3529842" cy="4823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Total Return Swap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Original </a:t>
            </a: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Notional Amount: USE </a:t>
            </a:r>
            <a:r>
              <a:rPr lang="en-US" sz="10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150,000,000(15x)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(CDS Index Multiple Single Names CDS)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116619" y="4865671"/>
            <a:ext cx="3751366" cy="23019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5.00% </a:t>
            </a:r>
            <a:r>
              <a:rPr lang="en-US" sz="100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annum</a:t>
            </a:r>
            <a:r>
              <a:rPr lang="en-US" sz="1200" dirty="0">
                <a:ea typeface="바탕" charset="-127"/>
                <a:cs typeface="Arial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(quarterly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7852" y="1181659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1 &gt;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9843" y="5848836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2 &gt;</a:t>
            </a:r>
          </a:p>
        </p:txBody>
      </p:sp>
      <p:sp>
        <p:nvSpPr>
          <p:cNvPr id="17" name="Oval 16"/>
          <p:cNvSpPr/>
          <p:nvPr/>
        </p:nvSpPr>
        <p:spPr>
          <a:xfrm>
            <a:off x="7837536" y="2422400"/>
            <a:ext cx="1260368" cy="2422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608566" y="298964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3 &gt;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610273" y="2386053"/>
            <a:ext cx="894569" cy="29052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4 &gt;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83663" y="4031468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5 &gt;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007913" y="1522135"/>
            <a:ext cx="89456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i="1" dirty="0" smtClean="0">
                <a:solidFill>
                  <a:schemeClr val="tx2"/>
                </a:solidFill>
                <a:latin typeface="+mn-lt"/>
                <a:ea typeface="+mn-ea"/>
              </a:rPr>
              <a:t>&lt; STEP 6 &gt;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7593137" y="6251977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Entities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38160" y="6554832"/>
            <a:ext cx="1407553" cy="19286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Swap contracts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28593" y="6857687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Floating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845697" y="7125143"/>
            <a:ext cx="1526167" cy="187881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: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Fixed cash flows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82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7674" y="377841"/>
            <a:ext cx="9872664" cy="395882"/>
          </a:xfrm>
        </p:spPr>
        <p:txBody>
          <a:bodyPr/>
          <a:lstStyle/>
          <a:p>
            <a:r>
              <a:rPr kumimoji="1" lang="en-US" altLang="ko-KR" sz="2400" dirty="0" smtClean="0"/>
              <a:t>Question 2 Back to 2016</a:t>
            </a:r>
            <a:endParaRPr kumimoji="1"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10034152" y="6880660"/>
            <a:ext cx="572371" cy="277813"/>
          </a:xfrm>
        </p:spPr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7673" y="916880"/>
            <a:ext cx="6548549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1</a:t>
            </a: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. Structural reform of the EU banking 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sector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672" y="2821766"/>
            <a:ext cx="9217321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2. </a:t>
            </a:r>
            <a:r>
              <a:rPr lang="en-US" sz="1800" dirty="0"/>
              <a:t>The Solvency II regime will become fully applicable on 1 January 2016</a:t>
            </a:r>
            <a:endParaRPr lang="en-US" sz="18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672" y="4611904"/>
            <a:ext cx="9217321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3. </a:t>
            </a:r>
            <a:r>
              <a:rPr lang="en-US" sz="1800" dirty="0" smtClean="0"/>
              <a:t>Negative Interest rates</a:t>
            </a:r>
            <a:endParaRPr lang="en-US" sz="18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6834" y="1604715"/>
            <a:ext cx="6878159" cy="803672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European Commission proposed a regulation to stop the largest and most complex banks from engaging in </a:t>
            </a:r>
            <a:r>
              <a:rPr lang="en-US" sz="1600" i="1" dirty="0"/>
              <a:t>the risky activity of proprietary </a:t>
            </a:r>
            <a:r>
              <a:rPr lang="en-US" sz="1600" i="1" dirty="0" smtClean="0"/>
              <a:t>trading.</a:t>
            </a:r>
            <a:endParaRPr lang="en-US" sz="1600" i="1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6834" y="3616135"/>
            <a:ext cx="6878159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i="1" dirty="0"/>
              <a:t>Capital </a:t>
            </a:r>
            <a:r>
              <a:rPr lang="en-US" sz="1600" i="1" dirty="0" smtClean="0"/>
              <a:t>requirements </a:t>
            </a:r>
            <a:r>
              <a:rPr lang="en-US" sz="1600" dirty="0" smtClean="0"/>
              <a:t>including the </a:t>
            </a:r>
            <a:r>
              <a:rPr lang="en-US" sz="1600" dirty="0"/>
              <a:t>solvency capital requirements (SCR) and the minimum capital requirements (MCR) </a:t>
            </a:r>
            <a:r>
              <a:rPr lang="en-US" sz="1600" dirty="0" smtClean="0"/>
              <a:t>are strengthened.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10000"/>
                <a:lumOff val="9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73" y="3203074"/>
            <a:ext cx="2032000" cy="120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90" y="1273525"/>
            <a:ext cx="1894882" cy="1314100"/>
          </a:xfrm>
          <a:prstGeom prst="rect">
            <a:avLst/>
          </a:prstGeom>
        </p:spPr>
      </p:pic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267158"/>
              </p:ext>
            </p:extLst>
          </p:nvPr>
        </p:nvGraphicFramePr>
        <p:xfrm>
          <a:off x="72936" y="4845327"/>
          <a:ext cx="4029739" cy="2415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125432" y="5723821"/>
            <a:ext cx="6077175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i="1" dirty="0" smtClean="0"/>
              <a:t>Negative </a:t>
            </a:r>
            <a:r>
              <a:rPr lang="en-US" sz="1600" dirty="0" smtClean="0"/>
              <a:t>government bonds yields makes European insurance companies to choose other investable assets.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712381" y="6496489"/>
            <a:ext cx="3253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7219" y="7153504"/>
            <a:ext cx="3718725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dirty="0" smtClean="0">
                <a:solidFill>
                  <a:schemeClr val="tx2"/>
                </a:solidFill>
                <a:latin typeface="+mn-lt"/>
                <a:ea typeface="+mn-ea"/>
              </a:rPr>
              <a:t>Source : ECB statics</a:t>
            </a:r>
          </a:p>
        </p:txBody>
      </p:sp>
    </p:spTree>
    <p:extLst>
      <p:ext uri="{BB962C8B-B14F-4D97-AF65-F5344CB8AC3E}">
        <p14:creationId xmlns:p14="http://schemas.microsoft.com/office/powerpoint/2010/main" val="99951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939852"/>
          </a:xfrm>
        </p:spPr>
        <p:txBody>
          <a:bodyPr/>
          <a:lstStyle/>
          <a:p>
            <a:r>
              <a:rPr kumimoji="1" lang="en-US" altLang="ko-KR" sz="2400" dirty="0" smtClean="0"/>
              <a:t>Question 2 CDS market side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484712" y="4647460"/>
            <a:ext cx="1493255" cy="69863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03273" y="2340522"/>
            <a:ext cx="1856134" cy="7302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</a:t>
            </a:r>
            <a:r>
              <a:rPr lang="en-US" sz="14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303273" y="4370414"/>
            <a:ext cx="1969937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99036" y="2567752"/>
            <a:ext cx="1645504" cy="89698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23500" y="4741588"/>
            <a:ext cx="1621040" cy="78838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Names CDS)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303273" y="4038338"/>
            <a:ext cx="1969937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499036" y="3661028"/>
            <a:ext cx="1645504" cy="865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53771" y="3222901"/>
            <a:ext cx="1755138" cy="66330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  <a:endParaRPr lang="en-US" sz="1400" b="1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</a:t>
            </a: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Price)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441704" y="2088466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956930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In 2016 CDS market, there are arbitrage opportunities.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Index price was lower than its components portfolio price.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If we expect two prices will converge ?  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Buy Cheap and Sell High!</a:t>
            </a:r>
          </a:p>
        </p:txBody>
      </p:sp>
      <p:sp>
        <p:nvSpPr>
          <p:cNvPr id="13" name="Multiply 12"/>
          <p:cNvSpPr/>
          <p:nvPr/>
        </p:nvSpPr>
        <p:spPr bwMode="auto">
          <a:xfrm>
            <a:off x="4627768" y="1896782"/>
            <a:ext cx="1202937" cy="4250406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 smtClean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0933" y="6595235"/>
            <a:ext cx="9949404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However, </a:t>
            </a:r>
            <a:r>
              <a:rPr lang="en-US" sz="2000" i="1" dirty="0"/>
              <a:t>risky activity of proprietary </a:t>
            </a:r>
            <a:r>
              <a:rPr lang="en-US" sz="2000" i="1" dirty="0" smtClean="0"/>
              <a:t>trading are banned. </a:t>
            </a:r>
            <a:endParaRPr lang="en-US" sz="24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8953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939852"/>
          </a:xfrm>
        </p:spPr>
        <p:txBody>
          <a:bodyPr/>
          <a:lstStyle/>
          <a:p>
            <a:r>
              <a:rPr kumimoji="1" lang="en-US" altLang="ko-KR" sz="2400" dirty="0" smtClean="0"/>
              <a:t>Question 2 Investor side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8616932" y="2110889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956930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In 2016 European government bonds market, it was not favorable for investors.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As we seen before, government bonds yields were negative at least to eight years maturity.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Long-term investors such as insurance companies pursue </a:t>
            </a: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p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ositive yield products.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70933" y="6617973"/>
            <a:ext cx="9949404" cy="560016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Therefore, </a:t>
            </a:r>
            <a:r>
              <a:rPr lang="en-US" sz="2000" i="1" dirty="0" smtClean="0"/>
              <a:t>investors asked banks to construct a new product with positive yield and bond-like characteristics.</a:t>
            </a:r>
            <a:endParaRPr lang="en-US" sz="24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50007" y="3283724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677251" y="3671253"/>
            <a:ext cx="159329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00967" y="4170394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94928" y="3103926"/>
            <a:ext cx="1948810" cy="6022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Positive Yields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09149" y="4094281"/>
            <a:ext cx="1561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530549" y="3653383"/>
            <a:ext cx="177432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34042" y="4094281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01168" y="3051101"/>
            <a:ext cx="1948810" cy="6022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Negative Yields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530549" y="4009558"/>
            <a:ext cx="16920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9480" y="3280677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Bond Market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7" name="Multiply 46"/>
          <p:cNvSpPr/>
          <p:nvPr/>
        </p:nvSpPr>
        <p:spPr bwMode="auto">
          <a:xfrm>
            <a:off x="2659286" y="1708698"/>
            <a:ext cx="1202937" cy="4250406"/>
          </a:xfrm>
          <a:prstGeom prst="mathMultiply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 eaLnBrk="0" latinLnBrk="0" hangingPunct="0"/>
            <a:endParaRPr lang="en-US" sz="1400" b="1" dirty="0" smtClean="0">
              <a:solidFill>
                <a:schemeClr val="tx2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5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6" grpId="0"/>
      <p:bldP spid="19" grpId="0"/>
      <p:bldP spid="21" grpId="0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364554"/>
          </a:xfrm>
        </p:spPr>
        <p:txBody>
          <a:bodyPr/>
          <a:lstStyle/>
          <a:p>
            <a:r>
              <a:rPr kumimoji="1" lang="en-US" altLang="ko-KR" sz="2400" dirty="0" smtClean="0"/>
              <a:t>Question 2 Both sides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4310746" y="2035182"/>
            <a:ext cx="1555448" cy="411901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956930"/>
            <a:ext cx="9949404" cy="109862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What if the bank issue a fixed income product, named “Skew Note” with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LIBOR + 2.00% coupon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rates ?</a:t>
            </a:r>
            <a:endParaRPr lang="en-US" sz="16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It solves one of investors’ needs. (positive yields)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It also gives a justification for the bank to trade CDS skew arbitrage transactions, which may not classified as a </a:t>
            </a:r>
            <a:r>
              <a:rPr lang="en-US" sz="1600" i="1" dirty="0" smtClean="0"/>
              <a:t>proprietary </a:t>
            </a:r>
            <a:r>
              <a:rPr lang="en-US" sz="1600" i="1" dirty="0"/>
              <a:t>trading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.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64773" y="6377476"/>
            <a:ext cx="9949404" cy="854969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However, we have two questions.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Is it possible for the bank </a:t>
            </a:r>
            <a:r>
              <a:rPr lang="en-US" sz="2000" i="1" dirty="0"/>
              <a:t>certainly </a:t>
            </a:r>
            <a:r>
              <a:rPr lang="en-US" sz="2000" i="1" dirty="0" smtClean="0"/>
              <a:t>to pay the coupon ? 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And to protect the investor’s principal ? 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3821" y="3208017"/>
            <a:ext cx="2127215" cy="11064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71065" y="3595546"/>
            <a:ext cx="159329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94781" y="4094687"/>
            <a:ext cx="2115965" cy="59027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4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20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4781" y="2784199"/>
            <a:ext cx="1948810" cy="773291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</a:t>
            </a: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2.00% </a:t>
            </a:r>
            <a:endParaRPr lang="en-US" sz="1400" dirty="0" smtClean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20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20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402963" y="4018574"/>
            <a:ext cx="1561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61706" y="4292494"/>
            <a:ext cx="1493255" cy="69863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4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88512" y="1969048"/>
            <a:ext cx="1856134" cy="73024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</a:t>
            </a:r>
            <a:r>
              <a:rPr lang="en-US" sz="14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80267" y="4013644"/>
            <a:ext cx="1969937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9328" y="2535186"/>
            <a:ext cx="1645504" cy="89698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03792" y="4709022"/>
            <a:ext cx="1621040" cy="78838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8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Names CDS)</a:t>
            </a:r>
            <a:endParaRPr lang="en-US" sz="18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Seller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88512" y="3586689"/>
            <a:ext cx="1969937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79328" y="3628462"/>
            <a:ext cx="1645504" cy="865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9010" y="2736595"/>
            <a:ext cx="1755138" cy="66330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  <a:endParaRPr lang="en-US" sz="1400" b="1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</a:t>
            </a:r>
            <a:r>
              <a:rPr lang="en-US" sz="14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Price)</a:t>
            </a:r>
            <a:endParaRPr lang="en-US" sz="2000" b="1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05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364554"/>
          </a:xfrm>
        </p:spPr>
        <p:txBody>
          <a:bodyPr/>
          <a:lstStyle/>
          <a:p>
            <a:r>
              <a:rPr kumimoji="1" lang="en-US" altLang="ko-KR" sz="2400" dirty="0" smtClean="0"/>
              <a:t>Question 2 Both sides + third party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4300114" y="2024950"/>
            <a:ext cx="1376115" cy="2987326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U.K.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Citibank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London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Branch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52" y="859639"/>
            <a:ext cx="9949404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+mn-ea"/>
              </a:rPr>
              <a:t>In the mid of 2016, there was another bank to issue a mid-term notes with 2.70% coupon rates.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9482" y="6746575"/>
            <a:ext cx="9949404" cy="58566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Now, it has high likelihood to guarantee the investor’s principal.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i="1" dirty="0" smtClean="0"/>
              <a:t>And plus fixed cash flows.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89" y="2850456"/>
            <a:ext cx="1881961" cy="97888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Investors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(European Insurance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Companies)</a:t>
            </a:r>
            <a:endParaRPr lang="en-US" sz="14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09631" y="3098470"/>
            <a:ext cx="1388832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84150" y="3677614"/>
            <a:ext cx="1872008" cy="52221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Principal</a:t>
            </a:r>
            <a:endParaRPr lang="en-US" sz="120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8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149" y="2388227"/>
            <a:ext cx="1724125" cy="68413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LIBOR+ </a:t>
            </a: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2.00% </a:t>
            </a:r>
            <a:endParaRPr lang="en-US" sz="1200" dirty="0" smtClean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per </a:t>
            </a: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annum</a:t>
            </a:r>
            <a:endParaRPr lang="en-US" sz="1800" dirty="0"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(quarterly)</a:t>
            </a:r>
            <a:endParaRPr lang="en-US" sz="1800" dirty="0">
              <a:ea typeface="바탕" charset="-127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92331" y="3533447"/>
            <a:ext cx="138137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51075" y="3887915"/>
            <a:ext cx="1321092" cy="618082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SHORT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Model 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(Intrinsic Price)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 </a:t>
            </a:r>
            <a:endParaRPr lang="en-US" sz="1200" b="1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7880" y="1738294"/>
            <a:ext cx="1642134" cy="64605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</a:t>
            </a:r>
            <a:r>
              <a:rPr lang="en-US" sz="12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FF0000"/>
                </a:solidFill>
                <a:latin typeface="Times New Roman" charset="0"/>
                <a:ea typeface="바탕" charset="-127"/>
                <a:cs typeface="Arial" charset="0"/>
              </a:rPr>
              <a:t>Arbitrage Strategy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FF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(Long-Short Position)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69635" y="3528517"/>
            <a:ext cx="1742816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68696" y="1865737"/>
            <a:ext cx="1455788" cy="79357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CHEAP</a:t>
            </a:r>
            <a:endParaRPr lang="en-US" sz="16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CDX.NA.HY24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(CDS Index)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Seller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93160" y="4027051"/>
            <a:ext cx="1434145" cy="69748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HIGH </a:t>
            </a:r>
            <a:endParaRPr lang="en-US" sz="1600" i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Reference Entity CDS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(Single </a:t>
            </a: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Names CDS)</a:t>
            </a:r>
            <a:endParaRPr lang="en-US" sz="16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Protection </a:t>
            </a:r>
            <a:r>
              <a:rPr lang="en-US" sz="11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Seller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69635" y="3094467"/>
            <a:ext cx="1729654" cy="1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68696" y="2955435"/>
            <a:ext cx="1455788" cy="76611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CDS Market</a:t>
            </a:r>
            <a:endParaRPr lang="en-US" sz="16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8378" y="2327942"/>
            <a:ext cx="1552782" cy="586828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imes New Roman" charset="0"/>
                <a:ea typeface="바탕" charset="-127"/>
                <a:cs typeface="Arial" charset="0"/>
              </a:rPr>
              <a:t>LONG</a:t>
            </a:r>
            <a:endParaRPr lang="en-US" sz="1200" b="1" dirty="0">
              <a:solidFill>
                <a:srgbClr val="000000"/>
              </a:solidFill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Composite 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Spread</a:t>
            </a:r>
            <a:endParaRPr lang="en-US" sz="1800" b="1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(Market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Price)</a:t>
            </a:r>
            <a:endParaRPr lang="en-US" sz="1800" b="1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11289" y="5092143"/>
            <a:ext cx="0" cy="605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00114" y="5765629"/>
            <a:ext cx="1398453" cy="81027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Lloyd </a:t>
            </a:r>
            <a:endParaRPr lang="en-US" sz="16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10735" y="5038103"/>
            <a:ext cx="990760" cy="75305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Principal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USD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10,000,000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764835" y="5092144"/>
            <a:ext cx="0" cy="558810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61134" y="4496672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Lloyd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54769" y="5008950"/>
            <a:ext cx="1215931" cy="74556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2.70% 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per annum</a:t>
            </a:r>
            <a:endParaRPr lang="en-US" sz="1200" dirty="0">
              <a:effectLst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(semi-annual)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61134" y="5773716"/>
            <a:ext cx="1432509" cy="48036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Lloyd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Bank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’ Notes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00114" y="1441845"/>
            <a:ext cx="1376115" cy="42389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SELL </a:t>
            </a:r>
            <a:endParaRPr lang="en-US" sz="1000" dirty="0" smtClean="0">
              <a:solidFill>
                <a:srgbClr val="000000"/>
              </a:solidFill>
              <a:effectLst/>
              <a:latin typeface="Times New Roman" charset="0"/>
              <a:ea typeface="바탕" charset="-127"/>
              <a:cs typeface="Arial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Skew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3188" y="2347354"/>
            <a:ext cx="1881961" cy="3551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BUY Skew </a:t>
            </a:r>
            <a:r>
              <a:rPr lang="en-US" sz="1000" dirty="0" smtClean="0">
                <a:solidFill>
                  <a:srgbClr val="000000"/>
                </a:solidFill>
                <a:effectLst/>
                <a:latin typeface="Times New Roman" charset="0"/>
                <a:ea typeface="바탕" charset="-127"/>
                <a:cs typeface="Arial" charset="0"/>
              </a:rPr>
              <a:t>note </a:t>
            </a:r>
            <a:endParaRPr lang="en-US" sz="1200" dirty="0">
              <a:effectLst/>
              <a:ea typeface="바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75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0" grpId="0" animBg="1"/>
      <p:bldP spid="31" grpId="0"/>
      <p:bldP spid="33" grpId="0" animBg="1"/>
      <p:bldP spid="34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7852" y="369093"/>
            <a:ext cx="9872664" cy="450850"/>
          </a:xfrm>
        </p:spPr>
        <p:txBody>
          <a:bodyPr/>
          <a:lstStyle/>
          <a:p>
            <a:r>
              <a:rPr kumimoji="1" lang="en-US" altLang="ko-KR" sz="2400" dirty="0" smtClean="0"/>
              <a:t>Question 2 Additional benefits (Tax and Risk)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D7CCE8-8F7B-417C-92B1-225A3370B1A1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852" y="956595"/>
            <a:ext cx="9949404" cy="31636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  <a:ea typeface="+mn-ea"/>
              </a:rPr>
              <a:t>In 2016, 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ea typeface="+mn-ea"/>
              </a:rPr>
              <a:t>the U.K. corporate tax rate was 19.00%, however, Ireland corporate tax rate was 12.50%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7119" y="5881012"/>
            <a:ext cx="9949404" cy="1124273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Furthermore, if </a:t>
            </a:r>
            <a:r>
              <a:rPr lang="en-US" sz="2000" i="1" dirty="0" smtClean="0"/>
              <a:t>the bank hopes to insulate CDS skew arbitrage trading’s risks ?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Found </a:t>
            </a: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a special purpose vehicle(SPV).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Where?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not in London, </a:t>
            </a: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but in Ireland for tax benefits.</a:t>
            </a:r>
          </a:p>
          <a:p>
            <a:pPr marL="285750" indent="-285750"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And </a:t>
            </a:r>
            <a:r>
              <a:rPr lang="en-US" sz="2000" i="1" dirty="0" smtClean="0">
                <a:solidFill>
                  <a:schemeClr val="tx2"/>
                </a:solidFill>
                <a:latin typeface="+mn-lt"/>
                <a:ea typeface="+mn-ea"/>
              </a:rPr>
              <a:t>sign several swap contracts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+mn-ea"/>
              </a:rPr>
              <a:t>to move earnings and risks from the bank to SPV.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295837"/>
              </p:ext>
            </p:extLst>
          </p:nvPr>
        </p:nvGraphicFramePr>
        <p:xfrm>
          <a:off x="1681280" y="1409607"/>
          <a:ext cx="7102548" cy="4325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4178" y="7151348"/>
            <a:ext cx="3718725" cy="296290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eaLnBrk="0" latinLnBrk="0" hangingPunct="0">
              <a:lnSpc>
                <a:spcPts val="1939"/>
              </a:lnSpc>
              <a:spcBef>
                <a:spcPts val="228"/>
              </a:spcBef>
              <a:buClr>
                <a:schemeClr val="tx2"/>
              </a:buClr>
            </a:pPr>
            <a:r>
              <a:rPr lang="en-US" sz="1200" dirty="0" smtClean="0">
                <a:solidFill>
                  <a:schemeClr val="tx2"/>
                </a:solidFill>
                <a:latin typeface="+mn-lt"/>
                <a:ea typeface="+mn-ea"/>
              </a:rPr>
              <a:t>Source </a:t>
            </a:r>
            <a:r>
              <a:rPr lang="en-US" sz="1200" smtClean="0">
                <a:solidFill>
                  <a:schemeClr val="tx2"/>
                </a:solidFill>
                <a:latin typeface="+mn-lt"/>
                <a:ea typeface="+mn-ea"/>
              </a:rPr>
              <a:t>: OECD </a:t>
            </a:r>
            <a:r>
              <a:rPr lang="en-US" sz="1200" dirty="0" smtClean="0">
                <a:solidFill>
                  <a:schemeClr val="tx2"/>
                </a:solidFill>
                <a:latin typeface="+mn-lt"/>
                <a:ea typeface="+mn-ea"/>
              </a:rPr>
              <a:t>statics</a:t>
            </a:r>
          </a:p>
        </p:txBody>
      </p:sp>
    </p:spTree>
    <p:extLst>
      <p:ext uri="{BB962C8B-B14F-4D97-AF65-F5344CB8AC3E}">
        <p14:creationId xmlns:p14="http://schemas.microsoft.com/office/powerpoint/2010/main" val="182865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6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Y-%m-%d&lt;/m_strFormatTime&gt;&lt;/m_precDefaultDate&gt;&lt;m_precDefaultYear/&gt;&lt;m_precDefaultQuarter/&gt;&lt;m_precDefaultMonth/&gt;&lt;m_precDefaultWeek/&gt;&lt;m_precDefaultDay/&gt;&lt;m_mruColor&gt;&lt;m_vecMRU length=&quot;10&quot;&gt;&lt;elem m_fUsage=&quot;4.47756957756252040000E+000&quot;&gt;&lt;m_msothmcolidx val=&quot;0&quot;/&gt;&lt;m_rgb r=&quot;cd&quot; g=&quot;ec&quot; b=&quot;f8&quot;/&gt;&lt;m_ppcolschidx tagver0=&quot;23004&quot; tagname0=&quot;m_ppcolschidxUNRECOGNIZED&quot; val=&quot;0&quot;/&gt;&lt;m_nBrightness val=&quot;0&quot;/&gt;&lt;/elem&gt;&lt;elem m_fUsage=&quot;3.79563330599666630000E+000&quot;&gt;&lt;m_msothmcolidx val=&quot;0&quot;/&gt;&lt;m_rgb r=&quot;a6&quot; g=&quot;dc&quot; b=&quot;f0&quot;/&gt;&lt;m_ppcolschidx tagver0=&quot;23004&quot; tagname0=&quot;m_ppcolschidxUNRECOGNIZED&quot; val=&quot;0&quot;/&gt;&lt;m_nBrightness val=&quot;0&quot;/&gt;&lt;/elem&gt;&lt;elem m_fUsage=&quot;1.03404245569146290000E+000&quot;&gt;&lt;m_msothmcolidx val=&quot;0&quot;/&gt;&lt;m_rgb r=&quot;31&quot; g=&quot;31&quot; b=&quot;31&quot;/&gt;&lt;m_ppcolschidx tagver0=&quot;23004&quot; tagname0=&quot;m_ppcolschidxUNRECOGNIZED&quot; val=&quot;0&quot;/&gt;&lt;m_nBrightness val=&quot;0&quot;/&gt;&lt;/elem&gt;&lt;elem m_fUsage=&quot;2.59006982199126050000E-001&quot;&gt;&lt;m_msothmcolidx val=&quot;0&quot;/&gt;&lt;m_rgb r=&quot;b8&quot; g=&quot;e3&quot; b=&quot;f3&quot;/&gt;&lt;m_ppcolschidx tagver0=&quot;23004&quot; tagname0=&quot;m_ppcolschidxUNRECOGNIZED&quot; val=&quot;0&quot;/&gt;&lt;m_nBrightness val=&quot;0&quot;/&gt;&lt;/elem&gt;&lt;elem m_fUsage=&quot;2.28767924549610120000E-001&quot;&gt;&lt;m_msothmcolidx val=&quot;0&quot;/&gt;&lt;m_rgb r=&quot;c5&quot; g=&quot;e9&quot; b=&quot;ff&quot;/&gt;&lt;m_ppcolschidx tagver0=&quot;23004&quot; tagname0=&quot;m_ppcolschidxUNRECOGNIZED&quot; val=&quot;0&quot;/&gt;&lt;m_nBrightness val=&quot;0&quot;/&gt;&lt;/elem&gt;&lt;elem m_fUsage=&quot;1.96032832652304030000E-001&quot;&gt;&lt;m_msothmcolidx val=&quot;0&quot;/&gt;&lt;m_rgb r=&quot;8c&quot; g=&quot;8c&quot; b=&quot;8c&quot;/&gt;&lt;m_ppcolschidx tagver0=&quot;23004&quot; tagname0=&quot;m_ppcolschidxUNRECOGNIZED&quot; val=&quot;0&quot;/&gt;&lt;m_nBrightness val=&quot;0&quot;/&gt;&lt;/elem&gt;&lt;elem m_fUsage=&quot;4.12931527453647830000E-003&quot;&gt;&lt;m_msothmcolidx val=&quot;0&quot;/&gt;&lt;m_rgb r=&quot;b4&quot; g=&quot;b4&quot; b=&quot;b4&quot;/&gt;&lt;m_ppcolschidx tagver0=&quot;23004&quot; tagname0=&quot;m_ppcolschidxUNRECOGNIZED&quot; val=&quot;0&quot;/&gt;&lt;m_nBrightness val=&quot;0&quot;/&gt;&lt;/elem&gt;&lt;elem m_fUsage=&quot;1.81393632039854380000E-003&quot;&gt;&lt;m_msothmcolidx val=&quot;0&quot;/&gt;&lt;m_rgb r=&quot;dc&quot; g=&quot;dc&quot; b=&quot;dc&quot;/&gt;&lt;m_ppcolschidx tagver0=&quot;23004&quot; tagname0=&quot;m_ppcolschidxUNRECOGNIZED&quot; val=&quot;0&quot;/&gt;&lt;m_nBrightness val=&quot;0&quot;/&gt;&lt;/elem&gt;&lt;elem m_fUsage=&quot;9.64304693507191160000E-004&quot;&gt;&lt;m_msothmcolidx val=&quot;0&quot;/&gt;&lt;m_rgb r=&quot;e6&quot; g=&quot;f5&quot; b=&quot;fb&quot;/&gt;&lt;m_ppcolschidx tagver0=&quot;23004&quot; tagname0=&quot;m_ppcolschidxUNRECOGNIZED&quot; val=&quot;0&quot;/&gt;&lt;m_nBrightness val=&quot;0&quot;/&gt;&lt;/elem&gt;&lt;elem m_fUsage=&quot;2.69721605590608040000E-004&quot;&gt;&lt;m_msothmcolidx val=&quot;0&quot;/&gt;&lt;m_rgb r=&quot;57&quot; g=&quot;57&quot; b=&quot;57&quot;/&gt;&lt;m_ppcolschidx tagver0=&quot;23004&quot; tagname0=&quot;m_ppcolschidxUNRECOGNIZED&quot; val=&quot;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 New Template Sample_01-01-2015">
  <a:themeElements>
    <a:clrScheme name="Custom 100">
      <a:dk1>
        <a:sysClr val="windowText" lastClr="000000"/>
      </a:dk1>
      <a:lt1>
        <a:sysClr val="window" lastClr="FFFFFF"/>
      </a:lt1>
      <a:dk2>
        <a:srgbClr val="313131"/>
      </a:dk2>
      <a:lt2>
        <a:srgbClr val="FFFFFF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575757"/>
      </a:accent5>
      <a:accent6>
        <a:srgbClr val="BDD203"/>
      </a:accent6>
      <a:hlink>
        <a:srgbClr val="00A1DE"/>
      </a:hlink>
      <a:folHlink>
        <a:srgbClr val="72C7E7"/>
      </a:folHlink>
    </a:clrScheme>
    <a:fontScheme name="Arial_나눔고딕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4B4B4"/>
        </a:solidFill>
        <a:ln w="9525">
          <a:noFill/>
          <a:miter lim="800000"/>
          <a:headEnd/>
          <a:tailEnd/>
        </a:ln>
        <a:effectLst/>
      </a:spPr>
      <a:bodyPr wrap="square" lIns="36000" tIns="36000" rIns="36000" bIns="36000" rtlCol="0" anchor="ctr">
        <a:noAutofit/>
      </a:bodyPr>
      <a:lstStyle>
        <a:defPPr algn="ctr" eaLnBrk="0" latinLnBrk="0" hangingPunct="0">
          <a:defRPr sz="1400" b="1" dirty="0" smtClean="0">
            <a:solidFill>
              <a:schemeClr val="tx2"/>
            </a:solidFill>
            <a:latin typeface="+mn-lt"/>
            <a:ea typeface="+mn-ea"/>
            <a:cs typeface="Arial" pitchFamily="34" charset="0"/>
          </a:defRPr>
        </a:defPPr>
      </a:lstStyle>
    </a:spDef>
    <a:lnDef>
      <a:spPr bwMode="auto"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none" lIns="36000" tIns="36000" rIns="36000" bIns="36000" rtlCol="0">
        <a:spAutoFit/>
      </a:bodyPr>
      <a:lstStyle>
        <a:defPPr eaLnBrk="0" latinLnBrk="0" hangingPunct="0">
          <a:lnSpc>
            <a:spcPts val="1939"/>
          </a:lnSpc>
          <a:spcBef>
            <a:spcPts val="228"/>
          </a:spcBef>
          <a:buClr>
            <a:schemeClr val="tx2"/>
          </a:buClr>
          <a:defRPr sz="1600" dirty="0" smtClean="0">
            <a:solidFill>
              <a:schemeClr val="tx2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1" id="{F47DEC02-16D7-4B26-93A8-393B2898C332}" vid="{C2755F67-77A5-4AF1-A089-3D70839EF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KSIF_투자전략팀 Weekly Report Template</Template>
  <TotalTime>10355</TotalTime>
  <Words>2009</Words>
  <Application>Microsoft Macintosh PowerPoint</Application>
  <PresentationFormat>Custom</PresentationFormat>
  <Paragraphs>496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Calibri</vt:lpstr>
      <vt:lpstr>Cambria Math</vt:lpstr>
      <vt:lpstr>Times New Roman</vt:lpstr>
      <vt:lpstr>Wingdings</vt:lpstr>
      <vt:lpstr>가는각진제목체</vt:lpstr>
      <vt:lpstr>굴림</vt:lpstr>
      <vt:lpstr>나눔고딕</vt:lpstr>
      <vt:lpstr>바탕</vt:lpstr>
      <vt:lpstr>Arial</vt:lpstr>
      <vt:lpstr>SCS New Template Sample_01-01-2015</vt:lpstr>
      <vt:lpstr>think-cell Slide</vt:lpstr>
      <vt:lpstr>FE 513 Case Study  “CDS skew notes”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13th Strategy Team</dc:title>
  <dc:creator>KSIF 13</dc:creator>
  <cp:lastModifiedBy>Microsoft Office User</cp:lastModifiedBy>
  <cp:revision>728</cp:revision>
  <cp:lastPrinted>2017-11-05T09:05:19Z</cp:lastPrinted>
  <dcterms:created xsi:type="dcterms:W3CDTF">2016-04-07T02:17:55Z</dcterms:created>
  <dcterms:modified xsi:type="dcterms:W3CDTF">2018-04-08T22:41:06Z</dcterms:modified>
</cp:coreProperties>
</file>